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41" r:id="rId3"/>
    <p:sldId id="342" r:id="rId4"/>
    <p:sldId id="292" r:id="rId5"/>
    <p:sldId id="339" r:id="rId6"/>
    <p:sldId id="333" r:id="rId7"/>
    <p:sldId id="293" r:id="rId8"/>
    <p:sldId id="294" r:id="rId9"/>
    <p:sldId id="334" r:id="rId10"/>
    <p:sldId id="343" r:id="rId11"/>
    <p:sldId id="338" r:id="rId12"/>
    <p:sldId id="344" r:id="rId13"/>
    <p:sldId id="330" r:id="rId14"/>
    <p:sldId id="331" r:id="rId15"/>
    <p:sldId id="346" r:id="rId16"/>
    <p:sldId id="347" r:id="rId17"/>
    <p:sldId id="348" r:id="rId18"/>
    <p:sldId id="349" r:id="rId19"/>
    <p:sldId id="356" r:id="rId20"/>
    <p:sldId id="360" r:id="rId21"/>
    <p:sldId id="357" r:id="rId22"/>
    <p:sldId id="358" r:id="rId23"/>
    <p:sldId id="359" r:id="rId24"/>
    <p:sldId id="353" r:id="rId25"/>
    <p:sldId id="354" r:id="rId26"/>
    <p:sldId id="31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68" d="100"/>
          <a:sy n="68" d="100"/>
        </p:scale>
        <p:origin x="1224" y="48"/>
      </p:cViewPr>
      <p:guideLst/>
    </p:cSldViewPr>
  </p:slideViewPr>
  <p:notesTextViewPr>
    <p:cViewPr>
      <p:scale>
        <a:sx n="1" d="1"/>
        <a:sy n="1" d="1"/>
      </p:scale>
      <p:origin x="0" y="0"/>
    </p:cViewPr>
  </p:notesTextViewPr>
  <p:notesViewPr>
    <p:cSldViewPr snapToGrid="0">
      <p:cViewPr varScale="1">
        <p:scale>
          <a:sx n="86" d="100"/>
          <a:sy n="86" d="100"/>
        </p:scale>
        <p:origin x="3852" y="3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CF60D-B5CF-2B46-A4D2-B3ECD782FFD2}" type="doc">
      <dgm:prSet loTypeId="urn:microsoft.com/office/officeart/2005/8/layout/arrow2" loCatId="" qsTypeId="urn:microsoft.com/office/officeart/2005/8/quickstyle/simple4" qsCatId="simple" csTypeId="urn:microsoft.com/office/officeart/2005/8/colors/accent6_5" csCatId="accent6" phldr="1"/>
      <dgm:spPr/>
      <dgm:t>
        <a:bodyPr/>
        <a:lstStyle/>
        <a:p>
          <a:endParaRPr lang="fr-FR"/>
        </a:p>
      </dgm:t>
    </dgm:pt>
    <dgm:pt modelId="{7CDBE0C4-017D-DE4D-A190-47A839EB5E33}">
      <dgm:prSet phldrT="[Texte]" custT="1"/>
      <dgm:spPr/>
      <dgm:t>
        <a:bodyPr/>
        <a:lstStyle/>
        <a:p>
          <a:r>
            <a:rPr lang="fr-FR" sz="1800" dirty="0" err="1"/>
            <a:t>Inquiry</a:t>
          </a:r>
          <a:endParaRPr lang="fr-FR" sz="1800" dirty="0"/>
        </a:p>
      </dgm:t>
    </dgm:pt>
    <dgm:pt modelId="{0C50E2D7-6046-D749-919C-C9EFFB46EF83}" type="parTrans" cxnId="{1B199D51-2FC7-994B-8A82-FA2BA8551226}">
      <dgm:prSet/>
      <dgm:spPr/>
      <dgm:t>
        <a:bodyPr/>
        <a:lstStyle/>
        <a:p>
          <a:endParaRPr lang="fr-FR" sz="1800"/>
        </a:p>
      </dgm:t>
    </dgm:pt>
    <dgm:pt modelId="{69268689-04F8-2F45-860F-EE292317179D}" type="sibTrans" cxnId="{1B199D51-2FC7-994B-8A82-FA2BA8551226}">
      <dgm:prSet/>
      <dgm:spPr/>
      <dgm:t>
        <a:bodyPr/>
        <a:lstStyle/>
        <a:p>
          <a:endParaRPr lang="fr-FR" sz="1800"/>
        </a:p>
      </dgm:t>
    </dgm:pt>
    <dgm:pt modelId="{A2F891F1-C682-9844-A39E-CFD6A9BB8B31}">
      <dgm:prSet phldrT="[Texte]" custT="1"/>
      <dgm:spPr/>
      <dgm:t>
        <a:bodyPr/>
        <a:lstStyle/>
        <a:p>
          <a:r>
            <a:rPr lang="fr-FR" sz="1800" dirty="0" err="1"/>
            <a:t>Prepare</a:t>
          </a:r>
          <a:endParaRPr lang="fr-FR" sz="1800" dirty="0"/>
        </a:p>
      </dgm:t>
    </dgm:pt>
    <dgm:pt modelId="{99EA6F2A-87A1-B844-BAA6-5445211CDA5D}" type="parTrans" cxnId="{8379FBE7-433D-654D-BB8E-0537D5AF6628}">
      <dgm:prSet/>
      <dgm:spPr/>
      <dgm:t>
        <a:bodyPr/>
        <a:lstStyle/>
        <a:p>
          <a:endParaRPr lang="fr-FR" sz="1800"/>
        </a:p>
      </dgm:t>
    </dgm:pt>
    <dgm:pt modelId="{810087CC-3EED-204A-9909-BF92DC16A861}" type="sibTrans" cxnId="{8379FBE7-433D-654D-BB8E-0537D5AF6628}">
      <dgm:prSet/>
      <dgm:spPr/>
      <dgm:t>
        <a:bodyPr/>
        <a:lstStyle/>
        <a:p>
          <a:endParaRPr lang="fr-FR" sz="1800"/>
        </a:p>
      </dgm:t>
    </dgm:pt>
    <dgm:pt modelId="{7CDC4316-0DA3-1849-A956-BD54B91F9110}">
      <dgm:prSet phldrT="[Texte]" custT="1"/>
      <dgm:spPr/>
      <dgm:t>
        <a:bodyPr/>
        <a:lstStyle/>
        <a:p>
          <a:r>
            <a:rPr lang="fr-FR" sz="1800" dirty="0" err="1"/>
            <a:t>Get</a:t>
          </a:r>
          <a:r>
            <a:rPr lang="fr-FR" sz="1800" dirty="0"/>
            <a:t> </a:t>
          </a:r>
          <a:r>
            <a:rPr lang="fr-FR" sz="1800" dirty="0" err="1"/>
            <a:t>started</a:t>
          </a:r>
          <a:endParaRPr lang="fr-FR" sz="1800" dirty="0"/>
        </a:p>
      </dgm:t>
    </dgm:pt>
    <dgm:pt modelId="{9E8D1E17-A80F-CA4E-A609-9A99494DE211}" type="parTrans" cxnId="{9DFD9EB1-B657-644C-A899-7331FED56709}">
      <dgm:prSet/>
      <dgm:spPr/>
      <dgm:t>
        <a:bodyPr/>
        <a:lstStyle/>
        <a:p>
          <a:endParaRPr lang="fr-FR" sz="1800"/>
        </a:p>
      </dgm:t>
    </dgm:pt>
    <dgm:pt modelId="{8D9A32A2-7315-F049-A946-66B69AF66D9C}" type="sibTrans" cxnId="{9DFD9EB1-B657-644C-A899-7331FED56709}">
      <dgm:prSet/>
      <dgm:spPr/>
      <dgm:t>
        <a:bodyPr/>
        <a:lstStyle/>
        <a:p>
          <a:endParaRPr lang="fr-FR" sz="1800"/>
        </a:p>
      </dgm:t>
    </dgm:pt>
    <dgm:pt modelId="{BBC6430F-063C-7A42-B9FA-3F23F7A307B0}" type="pres">
      <dgm:prSet presAssocID="{4E8CF60D-B5CF-2B46-A4D2-B3ECD782FFD2}" presName="arrowDiagram" presStyleCnt="0">
        <dgm:presLayoutVars>
          <dgm:chMax val="5"/>
          <dgm:dir/>
          <dgm:resizeHandles val="exact"/>
        </dgm:presLayoutVars>
      </dgm:prSet>
      <dgm:spPr/>
    </dgm:pt>
    <dgm:pt modelId="{B594F161-BB8C-864A-AB13-DF025FA9FA55}" type="pres">
      <dgm:prSet presAssocID="{4E8CF60D-B5CF-2B46-A4D2-B3ECD782FFD2}" presName="arrow" presStyleLbl="bgShp" presStyleIdx="0" presStyleCnt="1" custLinFactNeighborX="820" custLinFactNeighborY="-3210"/>
      <dgm:spPr/>
    </dgm:pt>
    <dgm:pt modelId="{73EA8BEB-D2DF-8641-B0A8-0835E6583E0C}" type="pres">
      <dgm:prSet presAssocID="{4E8CF60D-B5CF-2B46-A4D2-B3ECD782FFD2}" presName="arrowDiagram3" presStyleCnt="0"/>
      <dgm:spPr/>
    </dgm:pt>
    <dgm:pt modelId="{F41291EF-EA94-5144-BBBB-ACB975B8A239}" type="pres">
      <dgm:prSet presAssocID="{7CDBE0C4-017D-DE4D-A190-47A839EB5E33}" presName="bullet3a" presStyleLbl="node1" presStyleIdx="0" presStyleCnt="3"/>
      <dgm:spPr/>
    </dgm:pt>
    <dgm:pt modelId="{12DCAE59-082D-644B-BE21-610EF8F0C1CB}" type="pres">
      <dgm:prSet presAssocID="{7CDBE0C4-017D-DE4D-A190-47A839EB5E33}" presName="textBox3a" presStyleLbl="revTx" presStyleIdx="0" presStyleCnt="3">
        <dgm:presLayoutVars>
          <dgm:bulletEnabled val="1"/>
        </dgm:presLayoutVars>
      </dgm:prSet>
      <dgm:spPr/>
    </dgm:pt>
    <dgm:pt modelId="{E774018E-D83C-CE41-A09D-B4C5FFCE25E0}" type="pres">
      <dgm:prSet presAssocID="{A2F891F1-C682-9844-A39E-CFD6A9BB8B31}" presName="bullet3b" presStyleLbl="node1" presStyleIdx="1" presStyleCnt="3"/>
      <dgm:spPr/>
    </dgm:pt>
    <dgm:pt modelId="{06C255A6-3354-7040-9850-80E810E84C97}" type="pres">
      <dgm:prSet presAssocID="{A2F891F1-C682-9844-A39E-CFD6A9BB8B31}" presName="textBox3b" presStyleLbl="revTx" presStyleIdx="1" presStyleCnt="3" custScaleX="145064" custScaleY="101418" custLinFactNeighborX="39826" custLinFactNeighborY="10967">
        <dgm:presLayoutVars>
          <dgm:bulletEnabled val="1"/>
        </dgm:presLayoutVars>
      </dgm:prSet>
      <dgm:spPr/>
    </dgm:pt>
    <dgm:pt modelId="{EEDE31F5-3F4C-F340-A6C6-9195DA04014E}" type="pres">
      <dgm:prSet presAssocID="{7CDC4316-0DA3-1849-A956-BD54B91F9110}" presName="bullet3c" presStyleLbl="node1" presStyleIdx="2" presStyleCnt="3"/>
      <dgm:spPr/>
    </dgm:pt>
    <dgm:pt modelId="{231F90B5-0FDC-DC42-891D-E9538A9E0BBB}" type="pres">
      <dgm:prSet presAssocID="{7CDC4316-0DA3-1849-A956-BD54B91F9110}" presName="textBox3c" presStyleLbl="revTx" presStyleIdx="2" presStyleCnt="3" custScaleX="200189" custLinFactNeighborX="29195" custLinFactNeighborY="10925">
        <dgm:presLayoutVars>
          <dgm:bulletEnabled val="1"/>
        </dgm:presLayoutVars>
      </dgm:prSet>
      <dgm:spPr/>
    </dgm:pt>
  </dgm:ptLst>
  <dgm:cxnLst>
    <dgm:cxn modelId="{57B3BC6D-E6D4-9142-A34A-584F017A69D4}" type="presOf" srcId="{4E8CF60D-B5CF-2B46-A4D2-B3ECD782FFD2}" destId="{BBC6430F-063C-7A42-B9FA-3F23F7A307B0}" srcOrd="0" destOrd="0" presId="urn:microsoft.com/office/officeart/2005/8/layout/arrow2"/>
    <dgm:cxn modelId="{1B199D51-2FC7-994B-8A82-FA2BA8551226}" srcId="{4E8CF60D-B5CF-2B46-A4D2-B3ECD782FFD2}" destId="{7CDBE0C4-017D-DE4D-A190-47A839EB5E33}" srcOrd="0" destOrd="0" parTransId="{0C50E2D7-6046-D749-919C-C9EFFB46EF83}" sibTransId="{69268689-04F8-2F45-860F-EE292317179D}"/>
    <dgm:cxn modelId="{94ED8793-122D-464B-B672-41051320198F}" type="presOf" srcId="{7CDBE0C4-017D-DE4D-A190-47A839EB5E33}" destId="{12DCAE59-082D-644B-BE21-610EF8F0C1CB}" srcOrd="0" destOrd="0" presId="urn:microsoft.com/office/officeart/2005/8/layout/arrow2"/>
    <dgm:cxn modelId="{C5319CB0-D060-4827-906B-07085BDF8B7F}" type="presOf" srcId="{A2F891F1-C682-9844-A39E-CFD6A9BB8B31}" destId="{06C255A6-3354-7040-9850-80E810E84C97}" srcOrd="0" destOrd="0" presId="urn:microsoft.com/office/officeart/2005/8/layout/arrow2"/>
    <dgm:cxn modelId="{9DFD9EB1-B657-644C-A899-7331FED56709}" srcId="{4E8CF60D-B5CF-2B46-A4D2-B3ECD782FFD2}" destId="{7CDC4316-0DA3-1849-A956-BD54B91F9110}" srcOrd="2" destOrd="0" parTransId="{9E8D1E17-A80F-CA4E-A609-9A99494DE211}" sibTransId="{8D9A32A2-7315-F049-A946-66B69AF66D9C}"/>
    <dgm:cxn modelId="{6A9287C7-FA83-44B3-8F4E-514E72204FE4}" type="presOf" srcId="{7CDC4316-0DA3-1849-A956-BD54B91F9110}" destId="{231F90B5-0FDC-DC42-891D-E9538A9E0BBB}" srcOrd="0" destOrd="0" presId="urn:microsoft.com/office/officeart/2005/8/layout/arrow2"/>
    <dgm:cxn modelId="{8379FBE7-433D-654D-BB8E-0537D5AF6628}" srcId="{4E8CF60D-B5CF-2B46-A4D2-B3ECD782FFD2}" destId="{A2F891F1-C682-9844-A39E-CFD6A9BB8B31}" srcOrd="1" destOrd="0" parTransId="{99EA6F2A-87A1-B844-BAA6-5445211CDA5D}" sibTransId="{810087CC-3EED-204A-9909-BF92DC16A861}"/>
    <dgm:cxn modelId="{99A2733E-7D37-E04F-8C60-B70CB4F2D47B}" type="presParOf" srcId="{BBC6430F-063C-7A42-B9FA-3F23F7A307B0}" destId="{B594F161-BB8C-864A-AB13-DF025FA9FA55}" srcOrd="0" destOrd="0" presId="urn:microsoft.com/office/officeart/2005/8/layout/arrow2"/>
    <dgm:cxn modelId="{F2DD2325-D4D1-41E4-B15B-ADD760FC3817}" type="presParOf" srcId="{BBC6430F-063C-7A42-B9FA-3F23F7A307B0}" destId="{73EA8BEB-D2DF-8641-B0A8-0835E6583E0C}" srcOrd="1" destOrd="0" presId="urn:microsoft.com/office/officeart/2005/8/layout/arrow2"/>
    <dgm:cxn modelId="{39ADC278-EE22-4EF5-AEE3-466BC0274255}" type="presParOf" srcId="{73EA8BEB-D2DF-8641-B0A8-0835E6583E0C}" destId="{F41291EF-EA94-5144-BBBB-ACB975B8A239}" srcOrd="0" destOrd="0" presId="urn:microsoft.com/office/officeart/2005/8/layout/arrow2"/>
    <dgm:cxn modelId="{1992C988-F756-4D66-8A44-B601B3F9E94D}" type="presParOf" srcId="{73EA8BEB-D2DF-8641-B0A8-0835E6583E0C}" destId="{12DCAE59-082D-644B-BE21-610EF8F0C1CB}" srcOrd="1" destOrd="0" presId="urn:microsoft.com/office/officeart/2005/8/layout/arrow2"/>
    <dgm:cxn modelId="{A5A33A39-0009-402D-BDF6-07648A833EC3}" type="presParOf" srcId="{73EA8BEB-D2DF-8641-B0A8-0835E6583E0C}" destId="{E774018E-D83C-CE41-A09D-B4C5FFCE25E0}" srcOrd="2" destOrd="0" presId="urn:microsoft.com/office/officeart/2005/8/layout/arrow2"/>
    <dgm:cxn modelId="{670314D6-8F20-43AA-B898-26F98815DDF5}" type="presParOf" srcId="{73EA8BEB-D2DF-8641-B0A8-0835E6583E0C}" destId="{06C255A6-3354-7040-9850-80E810E84C97}" srcOrd="3" destOrd="0" presId="urn:microsoft.com/office/officeart/2005/8/layout/arrow2"/>
    <dgm:cxn modelId="{8F6A233A-07EE-482E-9156-C5CB21ADCE23}" type="presParOf" srcId="{73EA8BEB-D2DF-8641-B0A8-0835E6583E0C}" destId="{EEDE31F5-3F4C-F340-A6C6-9195DA04014E}" srcOrd="4" destOrd="0" presId="urn:microsoft.com/office/officeart/2005/8/layout/arrow2"/>
    <dgm:cxn modelId="{F3CE3CEB-A422-4703-91E2-B20D844FAA3C}" type="presParOf" srcId="{73EA8BEB-D2DF-8641-B0A8-0835E6583E0C}" destId="{231F90B5-0FDC-DC42-891D-E9538A9E0BBB}" srcOrd="5" destOrd="0" presId="urn:microsoft.com/office/officeart/2005/8/layout/arrow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4F161-BB8C-864A-AB13-DF025FA9FA55}">
      <dsp:nvSpPr>
        <dsp:cNvPr id="0" name=""/>
        <dsp:cNvSpPr/>
      </dsp:nvSpPr>
      <dsp:spPr>
        <a:xfrm>
          <a:off x="-14156" y="13508"/>
          <a:ext cx="3207728" cy="2004830"/>
        </a:xfrm>
        <a:prstGeom prst="swooshArrow">
          <a:avLst>
            <a:gd name="adj1" fmla="val 25000"/>
            <a:gd name="adj2" fmla="val 25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41291EF-EA94-5144-BBBB-ACB975B8A239}">
      <dsp:nvSpPr>
        <dsp:cNvPr id="0" name=""/>
        <dsp:cNvSpPr/>
      </dsp:nvSpPr>
      <dsp:spPr>
        <a:xfrm>
          <a:off x="366921" y="1461596"/>
          <a:ext cx="83400" cy="83400"/>
        </a:xfrm>
        <a:prstGeom prst="ellipse">
          <a:avLst/>
        </a:prstGeom>
        <a:gradFill rotWithShape="0">
          <a:gsLst>
            <a:gs pos="0">
              <a:schemeClr val="accent6">
                <a:alpha val="90000"/>
                <a:hueOff val="0"/>
                <a:satOff val="0"/>
                <a:lumOff val="0"/>
                <a:alphaOff val="0"/>
                <a:satMod val="103000"/>
                <a:lumMod val="102000"/>
                <a:tint val="94000"/>
              </a:schemeClr>
            </a:gs>
            <a:gs pos="50000">
              <a:schemeClr val="accent6">
                <a:alpha val="90000"/>
                <a:hueOff val="0"/>
                <a:satOff val="0"/>
                <a:lumOff val="0"/>
                <a:alphaOff val="0"/>
                <a:satMod val="110000"/>
                <a:lumMod val="100000"/>
                <a:shade val="100000"/>
              </a:schemeClr>
            </a:gs>
            <a:gs pos="100000">
              <a:schemeClr val="accent6">
                <a:alpha val="9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2DCAE59-082D-644B-BE21-610EF8F0C1CB}">
      <dsp:nvSpPr>
        <dsp:cNvPr id="0" name=""/>
        <dsp:cNvSpPr/>
      </dsp:nvSpPr>
      <dsp:spPr>
        <a:xfrm>
          <a:off x="408621" y="1503297"/>
          <a:ext cx="747400" cy="579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192" tIns="0" rIns="0" bIns="0" numCol="1" spcCol="1270" anchor="t" anchorCtr="0">
          <a:noAutofit/>
        </a:bodyPr>
        <a:lstStyle/>
        <a:p>
          <a:pPr marL="0" lvl="0" indent="0" algn="l" defTabSz="800100">
            <a:lnSpc>
              <a:spcPct val="90000"/>
            </a:lnSpc>
            <a:spcBef>
              <a:spcPct val="0"/>
            </a:spcBef>
            <a:spcAft>
              <a:spcPct val="35000"/>
            </a:spcAft>
            <a:buNone/>
          </a:pPr>
          <a:r>
            <a:rPr lang="fr-FR" sz="1800" kern="1200" dirty="0" err="1"/>
            <a:t>Inquiry</a:t>
          </a:r>
          <a:endParaRPr lang="fr-FR" sz="1800" kern="1200" dirty="0"/>
        </a:p>
      </dsp:txBody>
      <dsp:txXfrm>
        <a:off x="408621" y="1503297"/>
        <a:ext cx="747400" cy="579395"/>
      </dsp:txXfrm>
    </dsp:sp>
    <dsp:sp modelId="{E774018E-D83C-CE41-A09D-B4C5FFCE25E0}">
      <dsp:nvSpPr>
        <dsp:cNvPr id="0" name=""/>
        <dsp:cNvSpPr/>
      </dsp:nvSpPr>
      <dsp:spPr>
        <a:xfrm>
          <a:off x="1103094" y="916684"/>
          <a:ext cx="150763" cy="150763"/>
        </a:xfrm>
        <a:prstGeom prst="ellipse">
          <a:avLst/>
        </a:prstGeom>
        <a:gradFill rotWithShape="0">
          <a:gsLst>
            <a:gs pos="0">
              <a:schemeClr val="accent6">
                <a:alpha val="90000"/>
                <a:hueOff val="0"/>
                <a:satOff val="0"/>
                <a:lumOff val="0"/>
                <a:alphaOff val="-20000"/>
                <a:satMod val="103000"/>
                <a:lumMod val="102000"/>
                <a:tint val="94000"/>
              </a:schemeClr>
            </a:gs>
            <a:gs pos="50000">
              <a:schemeClr val="accent6">
                <a:alpha val="90000"/>
                <a:hueOff val="0"/>
                <a:satOff val="0"/>
                <a:lumOff val="0"/>
                <a:alphaOff val="-20000"/>
                <a:satMod val="110000"/>
                <a:lumMod val="100000"/>
                <a:shade val="100000"/>
              </a:schemeClr>
            </a:gs>
            <a:gs pos="100000">
              <a:schemeClr val="accent6">
                <a:alpha val="90000"/>
                <a:hueOff val="0"/>
                <a:satOff val="0"/>
                <a:lumOff val="0"/>
                <a:alphaOff val="-2000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6C255A6-3354-7040-9850-80E810E84C97}">
      <dsp:nvSpPr>
        <dsp:cNvPr id="0" name=""/>
        <dsp:cNvSpPr/>
      </dsp:nvSpPr>
      <dsp:spPr>
        <a:xfrm>
          <a:off x="1311614" y="1062196"/>
          <a:ext cx="1116782" cy="110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886" tIns="0" rIns="0" bIns="0" numCol="1" spcCol="1270" anchor="t" anchorCtr="0">
          <a:noAutofit/>
        </a:bodyPr>
        <a:lstStyle/>
        <a:p>
          <a:pPr marL="0" lvl="0" indent="0" algn="l" defTabSz="800100">
            <a:lnSpc>
              <a:spcPct val="90000"/>
            </a:lnSpc>
            <a:spcBef>
              <a:spcPct val="0"/>
            </a:spcBef>
            <a:spcAft>
              <a:spcPct val="35000"/>
            </a:spcAft>
            <a:buNone/>
          </a:pPr>
          <a:r>
            <a:rPr lang="fr-FR" sz="1800" kern="1200" dirty="0" err="1"/>
            <a:t>Prepare</a:t>
          </a:r>
          <a:endParaRPr lang="fr-FR" sz="1800" kern="1200" dirty="0"/>
        </a:p>
      </dsp:txBody>
      <dsp:txXfrm>
        <a:off x="1311614" y="1062196"/>
        <a:ext cx="1116782" cy="1106092"/>
      </dsp:txXfrm>
    </dsp:sp>
    <dsp:sp modelId="{EEDE31F5-3F4C-F340-A6C6-9195DA04014E}">
      <dsp:nvSpPr>
        <dsp:cNvPr id="0" name=""/>
        <dsp:cNvSpPr/>
      </dsp:nvSpPr>
      <dsp:spPr>
        <a:xfrm>
          <a:off x="1988427" y="585085"/>
          <a:ext cx="208502" cy="208502"/>
        </a:xfrm>
        <a:prstGeom prst="ellipse">
          <a:avLst/>
        </a:prstGeom>
        <a:gradFill rotWithShape="0">
          <a:gsLst>
            <a:gs pos="0">
              <a:schemeClr val="accent6">
                <a:alpha val="90000"/>
                <a:hueOff val="0"/>
                <a:satOff val="0"/>
                <a:lumOff val="0"/>
                <a:alphaOff val="-40000"/>
                <a:satMod val="103000"/>
                <a:lumMod val="102000"/>
                <a:tint val="94000"/>
              </a:schemeClr>
            </a:gs>
            <a:gs pos="50000">
              <a:schemeClr val="accent6">
                <a:alpha val="90000"/>
                <a:hueOff val="0"/>
                <a:satOff val="0"/>
                <a:lumOff val="0"/>
                <a:alphaOff val="-40000"/>
                <a:satMod val="110000"/>
                <a:lumMod val="100000"/>
                <a:shade val="100000"/>
              </a:schemeClr>
            </a:gs>
            <a:gs pos="100000">
              <a:schemeClr val="accent6">
                <a:alpha val="90000"/>
                <a:hueOff val="0"/>
                <a:satOff val="0"/>
                <a:lumOff val="0"/>
                <a:alphaOff val="-4000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31F90B5-0FDC-DC42-891D-E9538A9E0BBB}">
      <dsp:nvSpPr>
        <dsp:cNvPr id="0" name=""/>
        <dsp:cNvSpPr/>
      </dsp:nvSpPr>
      <dsp:spPr>
        <a:xfrm>
          <a:off x="1707023" y="774932"/>
          <a:ext cx="1541164" cy="139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81" tIns="0" rIns="0" bIns="0" numCol="1" spcCol="1270" anchor="t" anchorCtr="0">
          <a:noAutofit/>
        </a:bodyPr>
        <a:lstStyle/>
        <a:p>
          <a:pPr marL="0" lvl="0" indent="0" algn="l" defTabSz="800100">
            <a:lnSpc>
              <a:spcPct val="90000"/>
            </a:lnSpc>
            <a:spcBef>
              <a:spcPct val="0"/>
            </a:spcBef>
            <a:spcAft>
              <a:spcPct val="35000"/>
            </a:spcAft>
            <a:buNone/>
          </a:pPr>
          <a:r>
            <a:rPr lang="fr-FR" sz="1800" kern="1200" dirty="0" err="1"/>
            <a:t>Get</a:t>
          </a:r>
          <a:r>
            <a:rPr lang="fr-FR" sz="1800" kern="1200" dirty="0"/>
            <a:t> </a:t>
          </a:r>
          <a:r>
            <a:rPr lang="fr-FR" sz="1800" kern="1200" dirty="0" err="1"/>
            <a:t>started</a:t>
          </a:r>
          <a:endParaRPr lang="fr-FR" sz="1800" kern="1200" dirty="0"/>
        </a:p>
      </dsp:txBody>
      <dsp:txXfrm>
        <a:off x="1707023" y="774932"/>
        <a:ext cx="1541164" cy="139335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0F5AB-D191-4AC1-911A-3361C6A02CFC}" type="datetimeFigureOut">
              <a:rPr lang="fr-FR" smtClean="0"/>
              <a:t>12/01/2024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48859-CE36-4222-8058-DAF3025177D7}" type="slidenum">
              <a:rPr lang="fr-FR" smtClean="0"/>
              <a:t>‹N°›</a:t>
            </a:fld>
            <a:endParaRPr lang="fr-FR"/>
          </a:p>
        </p:txBody>
      </p:sp>
    </p:spTree>
    <p:extLst>
      <p:ext uri="{BB962C8B-B14F-4D97-AF65-F5344CB8AC3E}">
        <p14:creationId xmlns:p14="http://schemas.microsoft.com/office/powerpoint/2010/main" val="270891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n.org/fr/millenniumgoal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FBE552E-327C-A049-BE77-B719A64CF661}" type="slidenum">
              <a:rPr lang="fr-FR" smtClean="0"/>
              <a:pPr>
                <a:defRPr/>
              </a:pPr>
              <a:t>12</a:t>
            </a:fld>
            <a:endParaRPr lang="fr-FR"/>
          </a:p>
        </p:txBody>
      </p:sp>
    </p:spTree>
    <p:extLst>
      <p:ext uri="{BB962C8B-B14F-4D97-AF65-F5344CB8AC3E}">
        <p14:creationId xmlns:p14="http://schemas.microsoft.com/office/powerpoint/2010/main" val="3956143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Fixed</a:t>
            </a:r>
            <a:r>
              <a:rPr lang="fr-FR" dirty="0"/>
              <a:t> </a:t>
            </a:r>
            <a:r>
              <a:rPr lang="fr-FR" dirty="0" err="1"/>
              <a:t>term</a:t>
            </a:r>
            <a:r>
              <a:rPr lang="fr-FR" dirty="0"/>
              <a:t> </a:t>
            </a:r>
            <a:r>
              <a:rPr lang="fr-FR" dirty="0" err="1"/>
              <a:t>contract</a:t>
            </a:r>
            <a:endParaRPr lang="fr-FR" dirty="0"/>
          </a:p>
        </p:txBody>
      </p:sp>
      <p:sp>
        <p:nvSpPr>
          <p:cNvPr id="4" name="Espace réservé du numéro de diapositive 3"/>
          <p:cNvSpPr>
            <a:spLocks noGrp="1"/>
          </p:cNvSpPr>
          <p:nvPr>
            <p:ph type="sldNum" sz="quarter" idx="10"/>
          </p:nvPr>
        </p:nvSpPr>
        <p:spPr/>
        <p:txBody>
          <a:bodyPr/>
          <a:lstStyle/>
          <a:p>
            <a:fld id="{5A948859-CE36-4222-8058-DAF3025177D7}" type="slidenum">
              <a:rPr lang="fr-FR" smtClean="0"/>
              <a:t>16</a:t>
            </a:fld>
            <a:endParaRPr lang="fr-FR"/>
          </a:p>
        </p:txBody>
      </p:sp>
    </p:spTree>
    <p:extLst>
      <p:ext uri="{BB962C8B-B14F-4D97-AF65-F5344CB8AC3E}">
        <p14:creationId xmlns:p14="http://schemas.microsoft.com/office/powerpoint/2010/main" val="1216031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nouveau programme mondial audacieux pour éradiquer la pauvreté d’ici à 2030 et poursuivre un avenir durable a été adopté vendredi à l’unanimité par les 193 Etats membres des Nations Unies.</a:t>
            </a:r>
          </a:p>
          <a:p>
            <a:r>
              <a:rPr lang="fr-FR" dirty="0"/>
              <a:t>« Nous embarquons ensemble sur la voie du développement durable, pour nous consacrer collectivement à la poursuite du développement mondial et d’une coopération mutuellement bénéfique, susceptible d’apporter d’énormes gains à tous les pays et toutes les régions du monde », affirme la Déclaration adoptée par les Etats membres.</a:t>
            </a:r>
          </a:p>
          <a:p>
            <a:r>
              <a:rPr lang="fr-FR" dirty="0"/>
              <a:t>Des dizaines de dirigeants mondiaux étaient présents vendredi dans l’enceinte de l’Assemblée générale de l’ONU, à New York, pour participer au Sommet des Nations Unies sur le développement durable, qui se déroulera jusqu’au 27 septembre et s’est ouvert avec cette adoption formelle d’un nouveau programme de développement pour les 15 prochaines années.</a:t>
            </a:r>
          </a:p>
          <a:p>
            <a:r>
              <a:rPr lang="fr-FR" dirty="0"/>
              <a:t>« L’adoption historique du nouveau Programme de développement durable, qui s’appuie sur 17 objectifs globaux, a été accueillie par une ovation de la part des délégations, qui comprenaient un grand nombre des plus de 150 dirigeants mondiaux amenés à s’exprimer dans le cadre du Sommet », s’est félicité un porte-parole des Nations Unies dans un communiqué de presse.</a:t>
            </a:r>
          </a:p>
          <a:p>
            <a:r>
              <a:rPr lang="fr-FR" dirty="0"/>
              <a:t>Intitulé « Transformer notre monde : le Programme de développement durable à l’horizon 2030 », le programme comporte 17 Objectifs de développement durable (ODD), conçus pour parachever d’ici à 2030 les efforts entamés dans le cadre des Objectifs du Millénaire pour le développement (</a:t>
            </a:r>
            <a:r>
              <a:rPr lang="fr-FR" dirty="0">
                <a:hlinkClick r:id="rId3"/>
              </a:rPr>
              <a:t>OMD</a:t>
            </a:r>
            <a:r>
              <a:rPr lang="fr-FR" dirty="0"/>
              <a:t>). Ces derniers avaient été lancés en 2000 en vue notamment d’éradiquer l’extrême pauvreté dans le monde d’ici 2015.</a:t>
            </a:r>
          </a:p>
          <a:p>
            <a:r>
              <a:rPr lang="fr-FR" dirty="0"/>
              <a:t>« Ce nouveau Programme est une promesse faite par les dirigeants aux gens du monde entier. C’est une vision universelle, intégrée et transformative pour un monde meilleur », a salué le Secrétaire général de l’ONU, Ban Ki-</a:t>
            </a:r>
            <a:r>
              <a:rPr lang="fr-FR" dirty="0" err="1"/>
              <a:t>moon</a:t>
            </a:r>
            <a:r>
              <a:rPr lang="fr-FR" dirty="0"/>
              <a:t>, dans un discours prononcé à l’ouverture du Sommet.</a:t>
            </a:r>
          </a:p>
          <a:p>
            <a:endParaRPr lang="fr-FR" dirty="0"/>
          </a:p>
        </p:txBody>
      </p:sp>
      <p:sp>
        <p:nvSpPr>
          <p:cNvPr id="4" name="Espace réservé du numéro de diapositive 3"/>
          <p:cNvSpPr>
            <a:spLocks noGrp="1"/>
          </p:cNvSpPr>
          <p:nvPr>
            <p:ph type="sldNum" sz="quarter" idx="10"/>
          </p:nvPr>
        </p:nvSpPr>
        <p:spPr/>
        <p:txBody>
          <a:bodyPr/>
          <a:lstStyle/>
          <a:p>
            <a:fld id="{5A948859-CE36-4222-8058-DAF3025177D7}" type="slidenum">
              <a:rPr lang="fr-FR" smtClean="0"/>
              <a:t>17</a:t>
            </a:fld>
            <a:endParaRPr lang="fr-FR"/>
          </a:p>
        </p:txBody>
      </p:sp>
    </p:spTree>
    <p:extLst>
      <p:ext uri="{BB962C8B-B14F-4D97-AF65-F5344CB8AC3E}">
        <p14:creationId xmlns:p14="http://schemas.microsoft.com/office/powerpoint/2010/main" val="1011041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PhD is a fantastic journey where, for a given research topic, you will develop skills in many domains, that will help you for the future</a:t>
            </a:r>
          </a:p>
          <a:p>
            <a:endParaRPr lang="en-US" dirty="0"/>
          </a:p>
          <a:p>
            <a:r>
              <a:rPr lang="en-US" dirty="0"/>
              <a:t>This chart may look a bit scary, particularly as this is not even an extensive list,</a:t>
            </a:r>
          </a:p>
          <a:p>
            <a:r>
              <a:rPr lang="en-US" dirty="0"/>
              <a:t>But here are some good news:</a:t>
            </a:r>
            <a:r>
              <a:rPr lang="en-US" baseline="0" dirty="0"/>
              <a:t> </a:t>
            </a:r>
          </a:p>
          <a:p>
            <a:r>
              <a:rPr lang="en-US" baseline="0" dirty="0"/>
              <a:t>	- If you are here, its means that you have already validate some of these skills</a:t>
            </a:r>
          </a:p>
          <a:p>
            <a:r>
              <a:rPr lang="en-US" baseline="0" dirty="0"/>
              <a:t>	- After your PhD, you will get more and probably stronger skills than you had before.</a:t>
            </a:r>
            <a:endParaRPr lang="en-US" dirty="0"/>
          </a:p>
          <a:p>
            <a:endParaRPr lang="fr-FR" dirty="0"/>
          </a:p>
        </p:txBody>
      </p:sp>
      <p:sp>
        <p:nvSpPr>
          <p:cNvPr id="4" name="Espace réservé du numéro de diapositive 3"/>
          <p:cNvSpPr>
            <a:spLocks noGrp="1"/>
          </p:cNvSpPr>
          <p:nvPr>
            <p:ph type="sldNum" sz="quarter" idx="10"/>
          </p:nvPr>
        </p:nvSpPr>
        <p:spPr/>
        <p:txBody>
          <a:bodyPr/>
          <a:lstStyle/>
          <a:p>
            <a:fld id="{5A948859-CE36-4222-8058-DAF3025177D7}" type="slidenum">
              <a:rPr lang="fr-FR" smtClean="0"/>
              <a:t>18</a:t>
            </a:fld>
            <a:endParaRPr lang="fr-FR"/>
          </a:p>
        </p:txBody>
      </p:sp>
    </p:spTree>
    <p:extLst>
      <p:ext uri="{BB962C8B-B14F-4D97-AF65-F5344CB8AC3E}">
        <p14:creationId xmlns:p14="http://schemas.microsoft.com/office/powerpoint/2010/main" val="3643339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Tree>
    <p:extLst>
      <p:ext uri="{BB962C8B-B14F-4D97-AF65-F5344CB8AC3E}">
        <p14:creationId xmlns:p14="http://schemas.microsoft.com/office/powerpoint/2010/main" val="418756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06436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e 2 colonnes">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4572000" y="958217"/>
            <a:ext cx="3962400" cy="4886325"/>
          </a:xfrm>
          <a:prstGeom prst="rect">
            <a:avLst/>
          </a:prstGeom>
        </p:spPr>
        <p:txBody>
          <a:bodyPr lIns="144000" tIns="0" rIns="0" bIns="0"/>
          <a:lstStyle>
            <a:lvl1pPr marL="0" indent="0">
              <a:buNone/>
              <a:defRPr sz="1900"/>
            </a:lvl1pPr>
            <a:lvl2pPr marL="0" indent="0">
              <a:buNone/>
              <a:defRPr sz="1400" i="1"/>
            </a:lvl2pPr>
            <a:lvl3pPr marL="171450" indent="-171450">
              <a:buFontTx/>
              <a:buBlip>
                <a:blip r:embed="rId2"/>
              </a:buBlip>
              <a:defRPr sz="1200" b="1"/>
            </a:lvl3pPr>
            <a:lvl4pPr marL="0" indent="0">
              <a:buNone/>
              <a:defRPr sz="1200"/>
            </a:lvl4pPr>
            <a:lvl5pPr marL="0" indent="0">
              <a:buNone/>
              <a:defRPr sz="900" i="1"/>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9" name="Espace réservé du texte 2"/>
          <p:cNvSpPr>
            <a:spLocks noGrp="1"/>
          </p:cNvSpPr>
          <p:nvPr>
            <p:ph type="body" sz="quarter" idx="14"/>
          </p:nvPr>
        </p:nvSpPr>
        <p:spPr>
          <a:xfrm>
            <a:off x="600075" y="927737"/>
            <a:ext cx="3816000" cy="4886325"/>
          </a:xfrm>
          <a:prstGeom prst="rect">
            <a:avLst/>
          </a:prstGeom>
        </p:spPr>
        <p:txBody>
          <a:bodyPr lIns="0" tIns="0" rIns="0" bIns="0"/>
          <a:lstStyle>
            <a:lvl1pPr marL="0" indent="0">
              <a:buNone/>
              <a:defRPr sz="1900"/>
            </a:lvl1pPr>
            <a:lvl2pPr marL="0" indent="0">
              <a:buNone/>
              <a:defRPr sz="1400" i="1"/>
            </a:lvl2pPr>
            <a:lvl3pPr marL="171450" indent="-171450">
              <a:buFontTx/>
              <a:buBlip>
                <a:blip r:embed="rId2"/>
              </a:buBlip>
              <a:defRPr sz="1200" b="1"/>
            </a:lvl3pPr>
            <a:lvl4pPr marL="0" indent="0">
              <a:buNone/>
              <a:defRPr sz="1200"/>
            </a:lvl4pPr>
            <a:lvl5pPr marL="0" indent="0">
              <a:buNone/>
              <a:defRPr sz="900" i="1"/>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140230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843ED-C80E-4044-916F-85D14674C396}" type="slidenum">
              <a:rPr lang="fr-FR" smtClean="0"/>
              <a:t>‹N°›</a:t>
            </a:fld>
            <a:endParaRPr lang="fr-FR"/>
          </a:p>
        </p:txBody>
      </p:sp>
      <p:pic>
        <p:nvPicPr>
          <p:cNvPr id="7" name="Image 6" descr="UL-ModuleDegrade-Diaporama.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159500"/>
            <a:ext cx="9144000" cy="698500"/>
          </a:xfrm>
          <a:prstGeom prst="rect">
            <a:avLst/>
          </a:prstGeom>
        </p:spPr>
      </p:pic>
      <p:sp>
        <p:nvSpPr>
          <p:cNvPr id="8" name="ZoneTexte 7">
            <a:extLst>
              <a:ext uri="{FF2B5EF4-FFF2-40B4-BE49-F238E27FC236}">
                <a16:creationId xmlns:a16="http://schemas.microsoft.com/office/drawing/2014/main" id="{709CC251-8B96-6E44-8FAA-FC9B4366CF8A}"/>
              </a:ext>
            </a:extLst>
          </p:cNvPr>
          <p:cNvSpPr txBox="1"/>
          <p:nvPr userDrawn="1"/>
        </p:nvSpPr>
        <p:spPr>
          <a:xfrm>
            <a:off x="5270335" y="6341782"/>
            <a:ext cx="2416239" cy="276999"/>
          </a:xfrm>
          <a:prstGeom prst="rect">
            <a:avLst/>
          </a:prstGeom>
          <a:noFill/>
        </p:spPr>
        <p:txBody>
          <a:bodyPr wrap="none" rtlCol="0">
            <a:spAutoFit/>
          </a:bodyPr>
          <a:lstStyle/>
          <a:p>
            <a:r>
              <a:rPr lang="en-GB" sz="1200" b="1" dirty="0">
                <a:solidFill>
                  <a:schemeClr val="bg1"/>
                </a:solidFill>
              </a:rPr>
              <a:t>12/01/2024 – D3-meeting- ENGSYS</a:t>
            </a:r>
          </a:p>
        </p:txBody>
      </p:sp>
      <p:sp>
        <p:nvSpPr>
          <p:cNvPr id="10" name="Slide Number Placeholder 5"/>
          <p:cNvSpPr txBox="1">
            <a:spLocks/>
          </p:cNvSpPr>
          <p:nvPr userDrawn="1"/>
        </p:nvSpPr>
        <p:spPr>
          <a:xfrm>
            <a:off x="8202773" y="6378577"/>
            <a:ext cx="625155"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C2843ED-C80E-4044-916F-85D14674C396}" type="slidenum">
              <a:rPr lang="fr-FR" sz="1200" smtClean="0"/>
              <a:pPr/>
              <a:t>‹N°›</a:t>
            </a:fld>
            <a:endParaRPr lang="fr-FR" sz="1200" dirty="0"/>
          </a:p>
        </p:txBody>
      </p:sp>
      <p:pic>
        <p:nvPicPr>
          <p:cNvPr id="9" name="Imag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8516" y="6105197"/>
            <a:ext cx="1072511" cy="664453"/>
          </a:xfrm>
          <a:prstGeom prst="rect">
            <a:avLst/>
          </a:prstGeom>
        </p:spPr>
      </p:pic>
    </p:spTree>
    <p:extLst>
      <p:ext uri="{BB962C8B-B14F-4D97-AF65-F5344CB8AC3E}">
        <p14:creationId xmlns:p14="http://schemas.microsoft.com/office/powerpoint/2010/main" val="3594752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png"/><Relationship Id="rId7" Type="http://schemas.openxmlformats.org/officeDocument/2006/relationships/hyperlink" Target="https://edengsys.univ-lille.fr/"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2.jpe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14.jpg"/><Relationship Id="rId10" Type="http://schemas.microsoft.com/office/2007/relationships/diagramDrawing" Target="../diagrams/drawing1.xml"/><Relationship Id="rId4" Type="http://schemas.openxmlformats.org/officeDocument/2006/relationships/image" Target="../media/image13.jpeg"/><Relationship Id="rId9" Type="http://schemas.openxmlformats.org/officeDocument/2006/relationships/diagramColors" Target="../diagrams/colors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https://www.linkedin.com/company/safran/" TargetMode="External"/><Relationship Id="rId13" Type="http://schemas.openxmlformats.org/officeDocument/2006/relationships/hyperlink" Target="https://www.linkedin.com/company/edf/people/?facetSchool=18863041&amp;keywords=%22PhD%22%20OR%20%22Ph.D%22%20OR%20%22Docteur%22%20OR%20%22Docteure%22%20OR%20%22Doctorante%22%20OR%20%22Doctorant%22" TargetMode="External"/><Relationship Id="rId3" Type="http://schemas.openxmlformats.org/officeDocument/2006/relationships/hyperlink" Target="https://www.linkedin.com/company/alstom/people/?facetSchool=18863041&amp;keywords=%22PhD%22%20OR%20%22Ph.D%22%20OR%20%22Docteur%22%20OR%20%22Docteure%22%20OR%20%22Doctorante%22%20OR%20%22Doctorant%22" TargetMode="External"/><Relationship Id="rId7" Type="http://schemas.openxmlformats.org/officeDocument/2006/relationships/hyperlink" Target="https://www.linkedin.com/company/stmicroelectronics/" TargetMode="External"/><Relationship Id="rId12" Type="http://schemas.openxmlformats.org/officeDocument/2006/relationships/hyperlink" Target="https://www.linkedin.com/company/alstom/" TargetMode="External"/><Relationship Id="rId2" Type="http://schemas.openxmlformats.org/officeDocument/2006/relationships/image" Target="../media/image17.png"/><Relationship Id="rId1" Type="http://schemas.openxmlformats.org/officeDocument/2006/relationships/slideLayout" Target="../slideLayouts/slideLayout3.xml"/><Relationship Id="rId6" Type="http://schemas.openxmlformats.org/officeDocument/2006/relationships/hyperlink" Target="https://www.linkedin.com/company/framatome/" TargetMode="External"/><Relationship Id="rId11" Type="http://schemas.openxmlformats.org/officeDocument/2006/relationships/hyperlink" Target="https://www.linkedin.com/company/safran/people/?facetSchool=18863041" TargetMode="External"/><Relationship Id="rId5" Type="http://schemas.openxmlformats.org/officeDocument/2006/relationships/hyperlink" Target="https://www.linkedin.com/company/edf/" TargetMode="External"/><Relationship Id="rId15" Type="http://schemas.openxmlformats.org/officeDocument/2006/relationships/hyperlink" Target="https://www.linkedin.com/company/stmicroelectronics/people/?facetSchool=18863041&amp;keywords=%22PhD%22%20OR%20%22Ph.D%22%20OR%20%22Docteur%22%20OR%20%22Docteure%22%20OR%20%22Doctorante%22%20OR%20%22Doctorant%22" TargetMode="External"/><Relationship Id="rId10" Type="http://schemas.openxmlformats.org/officeDocument/2006/relationships/hyperlink" Target="https://www.linkedin.com/company/stmicroelectronics/people/?facetSchool=18863041" TargetMode="External"/><Relationship Id="rId4" Type="http://schemas.openxmlformats.org/officeDocument/2006/relationships/hyperlink" Target="https://www.linkedin.com/company/eomys/" TargetMode="External"/><Relationship Id="rId9" Type="http://schemas.openxmlformats.org/officeDocument/2006/relationships/hyperlink" Target="https://www.linkedin.com/company/imec/" TargetMode="External"/><Relationship Id="rId14" Type="http://schemas.openxmlformats.org/officeDocument/2006/relationships/hyperlink" Target="https://www.linkedin.com/company/cea-leti/"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103278" y="1727636"/>
            <a:ext cx="4095932" cy="954107"/>
          </a:xfrm>
          <a:prstGeom prst="rect">
            <a:avLst/>
          </a:prstGeom>
          <a:noFill/>
        </p:spPr>
        <p:txBody>
          <a:bodyPr wrap="square" rtlCol="0">
            <a:spAutoFit/>
          </a:bodyPr>
          <a:lstStyle/>
          <a:p>
            <a:pPr algn="ctr"/>
            <a:r>
              <a:rPr lang="fr-FR" sz="2800" b="1">
                <a:solidFill>
                  <a:srgbClr val="0070C0"/>
                </a:solidFill>
              </a:rPr>
              <a:t>D3-D4 </a:t>
            </a:r>
            <a:r>
              <a:rPr lang="fr-FR" sz="2800" b="1" dirty="0">
                <a:solidFill>
                  <a:srgbClr val="0070C0"/>
                </a:solidFill>
              </a:rPr>
              <a:t>– Meeting</a:t>
            </a:r>
          </a:p>
          <a:p>
            <a:pPr algn="ctr"/>
            <a:r>
              <a:rPr lang="fr-FR" sz="2800" b="1" dirty="0">
                <a:solidFill>
                  <a:srgbClr val="0070C0"/>
                </a:solidFill>
              </a:rPr>
              <a:t>12/01/2024</a:t>
            </a:r>
          </a:p>
        </p:txBody>
      </p:sp>
      <p:sp>
        <p:nvSpPr>
          <p:cNvPr id="11" name="ZoneTexte 10"/>
          <p:cNvSpPr txBox="1"/>
          <p:nvPr/>
        </p:nvSpPr>
        <p:spPr>
          <a:xfrm>
            <a:off x="3105478" y="2925660"/>
            <a:ext cx="2091535" cy="738664"/>
          </a:xfrm>
          <a:prstGeom prst="rect">
            <a:avLst/>
          </a:prstGeom>
          <a:noFill/>
        </p:spPr>
        <p:txBody>
          <a:bodyPr wrap="none" rtlCol="0">
            <a:spAutoFit/>
          </a:bodyPr>
          <a:lstStyle/>
          <a:p>
            <a:pPr algn="ctr">
              <a:lnSpc>
                <a:spcPct val="150000"/>
              </a:lnSpc>
            </a:pPr>
            <a:r>
              <a:rPr lang="fr-FR" sz="2800" b="1" dirty="0"/>
              <a:t>Henri HAPPY</a:t>
            </a:r>
          </a:p>
        </p:txBody>
      </p:sp>
      <p:grpSp>
        <p:nvGrpSpPr>
          <p:cNvPr id="12" name="Groupe 11"/>
          <p:cNvGrpSpPr/>
          <p:nvPr/>
        </p:nvGrpSpPr>
        <p:grpSpPr>
          <a:xfrm>
            <a:off x="247475" y="4817893"/>
            <a:ext cx="1475318" cy="1139281"/>
            <a:chOff x="6477493" y="1068825"/>
            <a:chExt cx="1659639" cy="1367943"/>
          </a:xfrm>
        </p:grpSpPr>
        <p:sp>
          <p:nvSpPr>
            <p:cNvPr id="13" name="Ellipse 12">
              <a:extLst>
                <a:ext uri="{FF2B5EF4-FFF2-40B4-BE49-F238E27FC236}">
                  <a16:creationId xmlns:a16="http://schemas.microsoft.com/office/drawing/2014/main" id="{F8F910BC-ECEC-454C-90E2-66D9195A5BFF}"/>
                </a:ext>
              </a:extLst>
            </p:cNvPr>
            <p:cNvSpPr/>
            <p:nvPr/>
          </p:nvSpPr>
          <p:spPr>
            <a:xfrm>
              <a:off x="6615433" y="1068825"/>
              <a:ext cx="1367943" cy="1367943"/>
            </a:xfrm>
            <a:prstGeom prst="ellipse">
              <a:avLst/>
            </a:prstGeom>
            <a:solidFill>
              <a:schemeClr val="bg1"/>
            </a:solidFill>
            <a:ln>
              <a:noFill/>
            </a:ln>
            <a:effectLst>
              <a:outerShdw blurRad="50800" dist="38100" dir="8100000" algn="tr" rotWithShape="0">
                <a:prstClr val="black">
                  <a:alpha val="40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a:extLst>
                <a:ext uri="{FF2B5EF4-FFF2-40B4-BE49-F238E27FC236}">
                  <a16:creationId xmlns:a16="http://schemas.microsoft.com/office/drawing/2014/main" id="{1A5251F3-147C-464E-81AC-A913AAAF2D41}"/>
                </a:ext>
              </a:extLst>
            </p:cNvPr>
            <p:cNvPicPr>
              <a:picLocks noChangeAspect="1"/>
            </p:cNvPicPr>
            <p:nvPr/>
          </p:nvPicPr>
          <p:blipFill>
            <a:blip r:embed="rId2"/>
            <a:srcRect/>
            <a:stretch/>
          </p:blipFill>
          <p:spPr>
            <a:xfrm>
              <a:off x="6477493" y="1467189"/>
              <a:ext cx="1659639" cy="702154"/>
            </a:xfrm>
            <a:prstGeom prst="rect">
              <a:avLst/>
            </a:prstGeom>
          </p:spPr>
        </p:pic>
      </p:grpSp>
      <p:grpSp>
        <p:nvGrpSpPr>
          <p:cNvPr id="15" name="Groupe 14"/>
          <p:cNvGrpSpPr/>
          <p:nvPr/>
        </p:nvGrpSpPr>
        <p:grpSpPr>
          <a:xfrm>
            <a:off x="2270733" y="4869148"/>
            <a:ext cx="1216018" cy="1139281"/>
            <a:chOff x="3741085" y="4743981"/>
            <a:chExt cx="1367943" cy="1367943"/>
          </a:xfrm>
        </p:grpSpPr>
        <p:sp>
          <p:nvSpPr>
            <p:cNvPr id="16" name="Ellipse 15">
              <a:extLst>
                <a:ext uri="{FF2B5EF4-FFF2-40B4-BE49-F238E27FC236}">
                  <a16:creationId xmlns:a16="http://schemas.microsoft.com/office/drawing/2014/main" id="{06E71A07-6193-8940-B546-93BB78084CFB}"/>
                </a:ext>
              </a:extLst>
            </p:cNvPr>
            <p:cNvSpPr/>
            <p:nvPr/>
          </p:nvSpPr>
          <p:spPr>
            <a:xfrm>
              <a:off x="3741085" y="4743981"/>
              <a:ext cx="1367943" cy="1367943"/>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F0ADEDAC-7218-CB47-A3FD-8694C31DF121}"/>
                </a:ext>
              </a:extLst>
            </p:cNvPr>
            <p:cNvPicPr>
              <a:picLocks noChangeAspect="1"/>
            </p:cNvPicPr>
            <p:nvPr/>
          </p:nvPicPr>
          <p:blipFill>
            <a:blip r:embed="rId3"/>
            <a:srcRect/>
            <a:stretch/>
          </p:blipFill>
          <p:spPr>
            <a:xfrm>
              <a:off x="3880072" y="4882434"/>
              <a:ext cx="1077751" cy="936616"/>
            </a:xfrm>
            <a:prstGeom prst="rect">
              <a:avLst/>
            </a:prstGeom>
          </p:spPr>
        </p:pic>
      </p:grpSp>
      <p:grpSp>
        <p:nvGrpSpPr>
          <p:cNvPr id="18" name="Groupe 17"/>
          <p:cNvGrpSpPr/>
          <p:nvPr/>
        </p:nvGrpSpPr>
        <p:grpSpPr>
          <a:xfrm>
            <a:off x="7588000" y="728988"/>
            <a:ext cx="1372540" cy="1367943"/>
            <a:chOff x="6627461" y="4186347"/>
            <a:chExt cx="1372540" cy="1367943"/>
          </a:xfrm>
        </p:grpSpPr>
        <p:sp>
          <p:nvSpPr>
            <p:cNvPr id="19" name="Ellipse 18">
              <a:extLst>
                <a:ext uri="{FF2B5EF4-FFF2-40B4-BE49-F238E27FC236}">
                  <a16:creationId xmlns:a16="http://schemas.microsoft.com/office/drawing/2014/main" id="{C7938713-5030-804E-A803-677EDBCFB007}"/>
                </a:ext>
              </a:extLst>
            </p:cNvPr>
            <p:cNvSpPr/>
            <p:nvPr/>
          </p:nvSpPr>
          <p:spPr>
            <a:xfrm>
              <a:off x="6627461" y="4186347"/>
              <a:ext cx="1367943" cy="1367943"/>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 name="Image 19">
              <a:extLst>
                <a:ext uri="{FF2B5EF4-FFF2-40B4-BE49-F238E27FC236}">
                  <a16:creationId xmlns:a16="http://schemas.microsoft.com/office/drawing/2014/main" id="{B418D849-533E-BC47-8EDC-98E6FB45AF1E}"/>
                </a:ext>
              </a:extLst>
            </p:cNvPr>
            <p:cNvPicPr>
              <a:picLocks noChangeAspect="1"/>
            </p:cNvPicPr>
            <p:nvPr/>
          </p:nvPicPr>
          <p:blipFill>
            <a:blip r:embed="rId4"/>
            <a:stretch>
              <a:fillRect/>
            </a:stretch>
          </p:blipFill>
          <p:spPr>
            <a:xfrm>
              <a:off x="6644086" y="4629671"/>
              <a:ext cx="1355915" cy="509080"/>
            </a:xfrm>
            <a:prstGeom prst="rect">
              <a:avLst/>
            </a:prstGeom>
          </p:spPr>
        </p:pic>
      </p:grpSp>
      <p:pic>
        <p:nvPicPr>
          <p:cNvPr id="22" name="Image 21"/>
          <p:cNvPicPr>
            <a:picLocks noChangeAspect="1"/>
          </p:cNvPicPr>
          <p:nvPr/>
        </p:nvPicPr>
        <p:blipFill>
          <a:blip r:embed="rId5"/>
          <a:stretch>
            <a:fillRect/>
          </a:stretch>
        </p:blipFill>
        <p:spPr>
          <a:xfrm>
            <a:off x="6373522" y="4980553"/>
            <a:ext cx="1973523" cy="922335"/>
          </a:xfrm>
          <a:prstGeom prst="rect">
            <a:avLst/>
          </a:prstGeom>
        </p:spPr>
      </p:pic>
      <p:pic>
        <p:nvPicPr>
          <p:cNvPr id="23" name="Image 22"/>
          <p:cNvPicPr>
            <a:picLocks noChangeAspect="1"/>
          </p:cNvPicPr>
          <p:nvPr/>
        </p:nvPicPr>
        <p:blipFill>
          <a:blip r:embed="rId6"/>
          <a:stretch>
            <a:fillRect/>
          </a:stretch>
        </p:blipFill>
        <p:spPr>
          <a:xfrm>
            <a:off x="7539981" y="2635843"/>
            <a:ext cx="1485201" cy="787157"/>
          </a:xfrm>
          <a:prstGeom prst="rect">
            <a:avLst/>
          </a:prstGeom>
        </p:spPr>
      </p:pic>
      <p:sp>
        <p:nvSpPr>
          <p:cNvPr id="2" name="Rectangle 1"/>
          <p:cNvSpPr/>
          <p:nvPr/>
        </p:nvSpPr>
        <p:spPr>
          <a:xfrm>
            <a:off x="2615734" y="3870899"/>
            <a:ext cx="3204595" cy="400110"/>
          </a:xfrm>
          <a:prstGeom prst="rect">
            <a:avLst/>
          </a:prstGeom>
        </p:spPr>
        <p:txBody>
          <a:bodyPr wrap="none">
            <a:spAutoFit/>
          </a:bodyPr>
          <a:lstStyle/>
          <a:p>
            <a:r>
              <a:rPr lang="en-GB" sz="2000" spc="-1" dirty="0">
                <a:solidFill>
                  <a:prstClr val="black"/>
                </a:solidFill>
                <a:uFill>
                  <a:solidFill>
                    <a:srgbClr val="FFFFFF"/>
                  </a:solidFill>
                </a:uFill>
                <a:hlinkClick r:id="rId7"/>
              </a:rPr>
              <a:t>https://edengsys.univ-lille.fr</a:t>
            </a:r>
            <a:r>
              <a:rPr lang="en-GB" sz="2000" spc="-1" dirty="0">
                <a:solidFill>
                  <a:prstClr val="black"/>
                </a:solidFill>
                <a:uFill>
                  <a:solidFill>
                    <a:srgbClr val="FFFFFF"/>
                  </a:solidFill>
                </a:uFill>
              </a:rPr>
              <a:t>  </a:t>
            </a:r>
          </a:p>
        </p:txBody>
      </p:sp>
      <p:sp>
        <p:nvSpPr>
          <p:cNvPr id="3" name="Rectangle 2"/>
          <p:cNvSpPr/>
          <p:nvPr/>
        </p:nvSpPr>
        <p:spPr>
          <a:xfrm>
            <a:off x="2583545" y="4302366"/>
            <a:ext cx="3576941" cy="400110"/>
          </a:xfrm>
          <a:prstGeom prst="rect">
            <a:avLst/>
          </a:prstGeom>
        </p:spPr>
        <p:txBody>
          <a:bodyPr wrap="none">
            <a:spAutoFit/>
          </a:bodyPr>
          <a:lstStyle/>
          <a:p>
            <a:r>
              <a:rPr lang="fr-FR" sz="2000" dirty="0">
                <a:solidFill>
                  <a:srgbClr val="FF0000"/>
                </a:solidFill>
              </a:rPr>
              <a:t>https://edengsys.univ-lille.fr/en/</a:t>
            </a: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3801" y="4914438"/>
            <a:ext cx="1572696" cy="1042736"/>
          </a:xfrm>
          <a:prstGeom prst="rect">
            <a:avLst/>
          </a:prstGeom>
        </p:spPr>
      </p:pic>
      <p:pic>
        <p:nvPicPr>
          <p:cNvPr id="21" name="Imag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991" y="16029"/>
            <a:ext cx="1878226" cy="1156283"/>
          </a:xfrm>
          <a:prstGeom prst="rect">
            <a:avLst/>
          </a:prstGeom>
        </p:spPr>
      </p:pic>
    </p:spTree>
    <p:extLst>
      <p:ext uri="{BB962C8B-B14F-4D97-AF65-F5344CB8AC3E}">
        <p14:creationId xmlns:p14="http://schemas.microsoft.com/office/powerpoint/2010/main" val="208691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3908" y="111067"/>
            <a:ext cx="8962159" cy="430887"/>
          </a:xfrm>
          <a:prstGeom prst="rect">
            <a:avLst/>
          </a:prstGeom>
          <a:solidFill>
            <a:srgbClr val="0070C0"/>
          </a:solidFill>
        </p:spPr>
        <p:txBody>
          <a:bodyPr wrap="square">
            <a:spAutoFit/>
          </a:bodyPr>
          <a:lstStyle/>
          <a:p>
            <a:pPr algn="ctr"/>
            <a:r>
              <a:rPr lang="fr-FR" sz="2200" b="1" dirty="0">
                <a:solidFill>
                  <a:srgbClr val="FF0000"/>
                </a:solidFill>
                <a:latin typeface="Arial" panose="020B0604020202020204" pitchFamily="34" charset="0"/>
                <a:cs typeface="Arial" panose="020B0604020202020204" pitchFamily="34" charset="0"/>
              </a:rPr>
              <a:t>New:</a:t>
            </a:r>
            <a:r>
              <a:rPr lang="fr-FR" sz="2200" b="1" dirty="0">
                <a:solidFill>
                  <a:schemeClr val="bg1"/>
                </a:solidFill>
                <a:latin typeface="Arial" panose="020B0604020202020204" pitchFamily="34" charset="0"/>
                <a:cs typeface="Arial" panose="020B0604020202020204" pitchFamily="34" charset="0"/>
              </a:rPr>
              <a:t> The </a:t>
            </a:r>
            <a:r>
              <a:rPr lang="fr-FR" sz="2200" b="1" dirty="0" err="1">
                <a:solidFill>
                  <a:schemeClr val="bg1"/>
                </a:solidFill>
                <a:latin typeface="Arial" panose="020B0604020202020204" pitchFamily="34" charset="0"/>
                <a:cs typeface="Arial" panose="020B0604020202020204" pitchFamily="34" charset="0"/>
              </a:rPr>
              <a:t>thesis</a:t>
            </a:r>
            <a:r>
              <a:rPr lang="fr-FR" sz="2200" b="1" dirty="0">
                <a:solidFill>
                  <a:schemeClr val="bg1"/>
                </a:solidFill>
                <a:latin typeface="Arial" panose="020B0604020202020204" pitchFamily="34" charset="0"/>
                <a:cs typeface="Arial" panose="020B0604020202020204" pitchFamily="34" charset="0"/>
              </a:rPr>
              <a:t> </a:t>
            </a:r>
            <a:r>
              <a:rPr lang="fr-FR" sz="2200" b="1" dirty="0" err="1">
                <a:solidFill>
                  <a:schemeClr val="bg1"/>
                </a:solidFill>
                <a:latin typeface="Arial" panose="020B0604020202020204" pitchFamily="34" charset="0"/>
                <a:cs typeface="Arial" panose="020B0604020202020204" pitchFamily="34" charset="0"/>
              </a:rPr>
              <a:t>oath</a:t>
            </a:r>
            <a:endParaRPr lang="fr-FR" sz="2200" b="1" dirty="0">
              <a:solidFill>
                <a:schemeClr val="bg1"/>
              </a:solidFill>
              <a:latin typeface="Arial" panose="020B0604020202020204" pitchFamily="34" charset="0"/>
              <a:cs typeface="Arial" panose="020B0604020202020204" pitchFamily="34" charset="0"/>
            </a:endParaRPr>
          </a:p>
        </p:txBody>
      </p:sp>
      <p:sp>
        <p:nvSpPr>
          <p:cNvPr id="4" name="ZoneTexte 3"/>
          <p:cNvSpPr txBox="1"/>
          <p:nvPr/>
        </p:nvSpPr>
        <p:spPr>
          <a:xfrm>
            <a:off x="477982" y="715933"/>
            <a:ext cx="8125691" cy="1631216"/>
          </a:xfrm>
          <a:prstGeom prst="rect">
            <a:avLst/>
          </a:prstGeom>
          <a:noFill/>
        </p:spPr>
        <p:txBody>
          <a:bodyPr wrap="square" rtlCol="0">
            <a:spAutoFit/>
          </a:bodyPr>
          <a:lstStyle/>
          <a:p>
            <a:r>
              <a:rPr lang="fr-FR" sz="2000" dirty="0" err="1">
                <a:latin typeface="Arial" panose="020B0604020202020204" pitchFamily="34" charset="0"/>
                <a:cs typeface="Arial" panose="020B0604020202020204" pitchFamily="34" charset="0"/>
              </a:rPr>
              <a:t>After</a:t>
            </a:r>
            <a:r>
              <a:rPr lang="fr-FR" sz="2000" dirty="0">
                <a:latin typeface="Arial" panose="020B0604020202020204" pitchFamily="34" charset="0"/>
                <a:cs typeface="Arial" panose="020B0604020202020204" pitchFamily="34" charset="0"/>
              </a:rPr>
              <a:t> the </a:t>
            </a:r>
            <a:r>
              <a:rPr lang="fr-FR" sz="2000" dirty="0" err="1">
                <a:latin typeface="Arial" panose="020B0604020202020204" pitchFamily="34" charset="0"/>
                <a:cs typeface="Arial" panose="020B0604020202020204" pitchFamily="34" charset="0"/>
              </a:rPr>
              <a:t>deliberation</a:t>
            </a:r>
            <a:r>
              <a:rPr lang="fr-FR" sz="2000" dirty="0">
                <a:latin typeface="Arial" panose="020B0604020202020204" pitchFamily="34" charset="0"/>
                <a:cs typeface="Arial" panose="020B0604020202020204" pitchFamily="34" charset="0"/>
              </a:rPr>
              <a:t> of the jury, in case of </a:t>
            </a:r>
            <a:r>
              <a:rPr lang="fr-FR" sz="2000" dirty="0" err="1">
                <a:latin typeface="Arial" panose="020B0604020202020204" pitchFamily="34" charset="0"/>
                <a:cs typeface="Arial" panose="020B0604020202020204" pitchFamily="34" charset="0"/>
              </a:rPr>
              <a:t>success</a:t>
            </a:r>
            <a:r>
              <a:rPr lang="fr-F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you are invited by the president of the jury to take the doctoral oath.</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text (in Fr and EN) will be provided by your institution with thesis documents</a:t>
            </a:r>
            <a:endParaRPr lang="fr-FR" sz="2000" dirty="0">
              <a:latin typeface="Arial" panose="020B0604020202020204" pitchFamily="34" charset="0"/>
              <a:cs typeface="Arial" panose="020B0604020202020204" pitchFamily="34" charset="0"/>
            </a:endParaRPr>
          </a:p>
        </p:txBody>
      </p:sp>
      <p:sp>
        <p:nvSpPr>
          <p:cNvPr id="8" name="Rectangle 7"/>
          <p:cNvSpPr/>
          <p:nvPr/>
        </p:nvSpPr>
        <p:spPr>
          <a:xfrm>
            <a:off x="500842" y="2754128"/>
            <a:ext cx="7926185" cy="1323439"/>
          </a:xfrm>
          <a:prstGeom prst="rect">
            <a:avLst/>
          </a:prstGeom>
        </p:spPr>
        <p:txBody>
          <a:bodyPr wrap="square">
            <a:spAutoFit/>
          </a:bodyPr>
          <a:lstStyle/>
          <a:p>
            <a:pPr algn="just"/>
            <a:r>
              <a:rPr lang="en-US" sz="2000" i="1" dirty="0">
                <a:latin typeface="Arial" panose="020B0604020202020204" pitchFamily="34" charset="0"/>
                <a:cs typeface="Arial" panose="020B0604020202020204" pitchFamily="34" charset="0"/>
              </a:rPr>
              <a:t>The oath has a strong symbolic vocation. Its practice is anchored in a legal framework and morally commits the doctor, who can invoke it to refuse to carry out actions that are in tension with the principles of scientific integrity</a:t>
            </a:r>
            <a:endParaRPr lang="fr-FR" sz="2000" i="1" dirty="0">
              <a:latin typeface="Arial" panose="020B0604020202020204" pitchFamily="34" charset="0"/>
              <a:cs typeface="Arial" panose="020B0604020202020204" pitchFamily="34" charset="0"/>
            </a:endParaRPr>
          </a:p>
        </p:txBody>
      </p:sp>
      <p:sp>
        <p:nvSpPr>
          <p:cNvPr id="9" name="Rectangle 8"/>
          <p:cNvSpPr/>
          <p:nvPr/>
        </p:nvSpPr>
        <p:spPr>
          <a:xfrm>
            <a:off x="477982" y="4484546"/>
            <a:ext cx="7971906" cy="1323439"/>
          </a:xfrm>
          <a:prstGeom prst="rect">
            <a:avLst/>
          </a:prstGeom>
        </p:spPr>
        <p:txBody>
          <a:bodyPr wrap="square">
            <a:spAutoFit/>
          </a:bodyPr>
          <a:lstStyle/>
          <a:p>
            <a:pPr algn="just"/>
            <a:r>
              <a:rPr lang="fr-FR" sz="2000" i="1" dirty="0">
                <a:latin typeface="Arial" panose="020B0604020202020204" pitchFamily="34" charset="0"/>
                <a:cs typeface="Arial" panose="020B0604020202020204" pitchFamily="34" charset="0"/>
              </a:rPr>
              <a:t>Le serment revêt une forte vocation symbolique. Sa pratique est ancrée dans un cadre légal et engage moralement la docteure ou le docteur, qui peuvent l'invoquer pour refuser d'effectuer des actions en tension avec les principes de l'intégrité scientifique</a:t>
            </a:r>
          </a:p>
        </p:txBody>
      </p:sp>
    </p:spTree>
    <p:extLst>
      <p:ext uri="{BB962C8B-B14F-4D97-AF65-F5344CB8AC3E}">
        <p14:creationId xmlns:p14="http://schemas.microsoft.com/office/powerpoint/2010/main" val="215254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8763" y="226599"/>
            <a:ext cx="8721652" cy="461665"/>
          </a:xfrm>
          <a:prstGeom prst="rect">
            <a:avLst/>
          </a:prstGeom>
        </p:spPr>
        <p:txBody>
          <a:bodyPr wrap="square">
            <a:spAutoFit/>
          </a:bodyPr>
          <a:lstStyle/>
          <a:p>
            <a:pPr algn="ctr"/>
            <a:r>
              <a:rPr lang="fr-FR" sz="2400" b="1" dirty="0">
                <a:solidFill>
                  <a:srgbClr val="000000"/>
                </a:solidFill>
                <a:latin typeface="Arial" panose="020B0604020202020204" pitchFamily="34" charset="0"/>
                <a:cs typeface="Arial" panose="020B0604020202020204" pitchFamily="34" charset="0"/>
              </a:rPr>
              <a:t>D3 - Meeting program</a:t>
            </a:r>
          </a:p>
        </p:txBody>
      </p:sp>
      <p:sp>
        <p:nvSpPr>
          <p:cNvPr id="9" name="Rectangle à coins arrondis 8"/>
          <p:cNvSpPr/>
          <p:nvPr/>
        </p:nvSpPr>
        <p:spPr>
          <a:xfrm>
            <a:off x="1621161" y="2755555"/>
            <a:ext cx="6135156" cy="176855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1637244" y="1574550"/>
            <a:ext cx="6102990" cy="94005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2036779" y="1844520"/>
            <a:ext cx="4572000" cy="400110"/>
          </a:xfrm>
          <a:prstGeom prst="rect">
            <a:avLst/>
          </a:prstGeom>
        </p:spPr>
        <p:txBody>
          <a:bodyPr>
            <a:spAutoFit/>
          </a:bodyPr>
          <a:lstStyle/>
          <a:p>
            <a:pPr lvl="0"/>
            <a:r>
              <a:rPr lang="fr-FR" sz="2000" b="1" dirty="0">
                <a:solidFill>
                  <a:schemeClr val="bg1"/>
                </a:solidFill>
              </a:rPr>
              <a:t>Introduction</a:t>
            </a:r>
          </a:p>
        </p:txBody>
      </p:sp>
      <p:sp>
        <p:nvSpPr>
          <p:cNvPr id="18" name="Rectangle 17"/>
          <p:cNvSpPr/>
          <p:nvPr/>
        </p:nvSpPr>
        <p:spPr>
          <a:xfrm>
            <a:off x="2086656" y="2567288"/>
            <a:ext cx="5410899" cy="2031325"/>
          </a:xfrm>
          <a:prstGeom prst="rect">
            <a:avLst/>
          </a:prstGeom>
        </p:spPr>
        <p:txBody>
          <a:bodyPr wrap="square">
            <a:spAutoFit/>
          </a:bodyPr>
          <a:lstStyle/>
          <a:p>
            <a:pPr lvl="0">
              <a:lnSpc>
                <a:spcPct val="150000"/>
              </a:lnSpc>
            </a:pPr>
            <a:r>
              <a:rPr lang="fr-FR" sz="2100" b="1" dirty="0">
                <a:solidFill>
                  <a:schemeClr val="bg1"/>
                </a:solidFill>
              </a:rPr>
              <a:t>Retro-planning for </a:t>
            </a:r>
            <a:r>
              <a:rPr lang="fr-FR" sz="2100" b="1" dirty="0" err="1">
                <a:solidFill>
                  <a:schemeClr val="bg1"/>
                </a:solidFill>
              </a:rPr>
              <a:t>thesis</a:t>
            </a:r>
            <a:r>
              <a:rPr lang="fr-FR" sz="2100" b="1" dirty="0">
                <a:solidFill>
                  <a:schemeClr val="bg1"/>
                </a:solidFill>
              </a:rPr>
              <a:t> </a:t>
            </a:r>
            <a:r>
              <a:rPr lang="fr-FR" sz="2100" b="1" dirty="0" err="1">
                <a:solidFill>
                  <a:schemeClr val="bg1"/>
                </a:solidFill>
              </a:rPr>
              <a:t>defencse</a:t>
            </a:r>
            <a:endParaRPr lang="fr-FR" sz="2100" b="1" dirty="0">
              <a:solidFill>
                <a:schemeClr val="bg1"/>
              </a:solidFill>
            </a:endParaRPr>
          </a:p>
          <a:p>
            <a:pPr lvl="0">
              <a:lnSpc>
                <a:spcPct val="150000"/>
              </a:lnSpc>
            </a:pPr>
            <a:r>
              <a:rPr lang="fr-FR" sz="2100" b="1" dirty="0" err="1">
                <a:solidFill>
                  <a:schemeClr val="bg1"/>
                </a:solidFill>
              </a:rPr>
              <a:t>Thesis</a:t>
            </a:r>
            <a:r>
              <a:rPr lang="fr-FR" sz="2100" b="1" dirty="0">
                <a:solidFill>
                  <a:schemeClr val="bg1"/>
                </a:solidFill>
              </a:rPr>
              <a:t> </a:t>
            </a:r>
            <a:r>
              <a:rPr lang="fr-FR" sz="2100" b="1" dirty="0" err="1">
                <a:solidFill>
                  <a:schemeClr val="bg1"/>
                </a:solidFill>
              </a:rPr>
              <a:t>committee</a:t>
            </a:r>
            <a:endParaRPr lang="fr-FR" sz="2100" b="1" dirty="0">
              <a:solidFill>
                <a:schemeClr val="bg1"/>
              </a:solidFill>
            </a:endParaRPr>
          </a:p>
          <a:p>
            <a:pPr lvl="0">
              <a:lnSpc>
                <a:spcPct val="150000"/>
              </a:lnSpc>
            </a:pPr>
            <a:r>
              <a:rPr lang="fr-FR" sz="2100" b="1" dirty="0">
                <a:solidFill>
                  <a:schemeClr val="bg1"/>
                </a:solidFill>
              </a:rPr>
              <a:t>The </a:t>
            </a:r>
            <a:r>
              <a:rPr lang="fr-FR" sz="2100" b="1" dirty="0" err="1">
                <a:solidFill>
                  <a:schemeClr val="bg1"/>
                </a:solidFill>
              </a:rPr>
              <a:t>thesis</a:t>
            </a:r>
            <a:r>
              <a:rPr lang="fr-FR" sz="2100" b="1" dirty="0">
                <a:solidFill>
                  <a:schemeClr val="bg1"/>
                </a:solidFill>
              </a:rPr>
              <a:t> </a:t>
            </a:r>
            <a:r>
              <a:rPr lang="fr-FR" sz="2100" b="1" dirty="0" err="1">
                <a:solidFill>
                  <a:schemeClr val="bg1"/>
                </a:solidFill>
              </a:rPr>
              <a:t>oath</a:t>
            </a:r>
            <a:r>
              <a:rPr lang="fr-FR" sz="2100" b="1" dirty="0">
                <a:solidFill>
                  <a:schemeClr val="bg1"/>
                </a:solidFill>
              </a:rPr>
              <a:t> </a:t>
            </a:r>
          </a:p>
          <a:p>
            <a:pPr lvl="0">
              <a:lnSpc>
                <a:spcPct val="150000"/>
              </a:lnSpc>
            </a:pPr>
            <a:r>
              <a:rPr lang="fr-FR" sz="2100" b="1" dirty="0">
                <a:solidFill>
                  <a:schemeClr val="bg1"/>
                </a:solidFill>
              </a:rPr>
              <a:t>D4 registration – </a:t>
            </a:r>
            <a:r>
              <a:rPr lang="fr-FR" sz="2100" b="1" dirty="0" err="1">
                <a:solidFill>
                  <a:schemeClr val="bg1"/>
                </a:solidFill>
              </a:rPr>
              <a:t>derogatory</a:t>
            </a:r>
            <a:r>
              <a:rPr lang="fr-FR" sz="2100" b="1" dirty="0">
                <a:solidFill>
                  <a:schemeClr val="bg1"/>
                </a:solidFill>
              </a:rPr>
              <a:t> </a:t>
            </a:r>
            <a:r>
              <a:rPr lang="fr-FR" sz="2100" b="1" dirty="0" err="1">
                <a:solidFill>
                  <a:schemeClr val="bg1"/>
                </a:solidFill>
              </a:rPr>
              <a:t>regime</a:t>
            </a:r>
            <a:endParaRPr lang="fr-FR" sz="2000" b="1" dirty="0">
              <a:solidFill>
                <a:schemeClr val="bg1"/>
              </a:solidFill>
            </a:endParaRPr>
          </a:p>
        </p:txBody>
      </p:sp>
      <p:sp>
        <p:nvSpPr>
          <p:cNvPr id="19" name="Rectangle à coins arrondis 18"/>
          <p:cNvSpPr/>
          <p:nvPr/>
        </p:nvSpPr>
        <p:spPr>
          <a:xfrm>
            <a:off x="1674846" y="4754703"/>
            <a:ext cx="6139344" cy="1119930"/>
          </a:xfrm>
          <a:prstGeom prst="round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2015998" y="4754703"/>
            <a:ext cx="5205469" cy="1038746"/>
          </a:xfrm>
          <a:prstGeom prst="rect">
            <a:avLst/>
          </a:prstGeom>
        </p:spPr>
        <p:txBody>
          <a:bodyPr wrap="square">
            <a:spAutoFit/>
          </a:bodyPr>
          <a:lstStyle/>
          <a:p>
            <a:pPr lvl="0">
              <a:lnSpc>
                <a:spcPct val="150000"/>
              </a:lnSpc>
            </a:pPr>
            <a:r>
              <a:rPr lang="fr-FR" sz="2100" b="1" dirty="0" err="1">
                <a:solidFill>
                  <a:schemeClr val="bg1"/>
                </a:solidFill>
              </a:rPr>
              <a:t>After</a:t>
            </a:r>
            <a:r>
              <a:rPr lang="fr-FR" sz="2100" b="1" dirty="0">
                <a:solidFill>
                  <a:schemeClr val="bg1"/>
                </a:solidFill>
              </a:rPr>
              <a:t> PhD</a:t>
            </a:r>
          </a:p>
          <a:p>
            <a:pPr lvl="1">
              <a:lnSpc>
                <a:spcPct val="150000"/>
              </a:lnSpc>
            </a:pPr>
            <a:r>
              <a:rPr lang="fr-FR" sz="2000" b="1" dirty="0">
                <a:solidFill>
                  <a:schemeClr val="bg1"/>
                </a:solidFill>
              </a:rPr>
              <a:t>Professional </a:t>
            </a:r>
            <a:r>
              <a:rPr lang="fr-FR" sz="2000" b="1" dirty="0" err="1">
                <a:solidFill>
                  <a:schemeClr val="bg1"/>
                </a:solidFill>
              </a:rPr>
              <a:t>carreer</a:t>
            </a:r>
            <a:r>
              <a:rPr lang="fr-FR" sz="2000" b="1" dirty="0">
                <a:solidFill>
                  <a:schemeClr val="bg1"/>
                </a:solidFill>
              </a:rPr>
              <a:t> in public </a:t>
            </a:r>
            <a:r>
              <a:rPr lang="fr-FR" sz="2000" b="1" dirty="0" err="1">
                <a:solidFill>
                  <a:schemeClr val="bg1"/>
                </a:solidFill>
              </a:rPr>
              <a:t>sector</a:t>
            </a:r>
            <a:endParaRPr lang="fr-FR" sz="2000" b="1" dirty="0">
              <a:solidFill>
                <a:schemeClr val="bg1"/>
              </a:solidFill>
            </a:endParaRPr>
          </a:p>
        </p:txBody>
      </p:sp>
    </p:spTree>
    <p:extLst>
      <p:ext uri="{BB962C8B-B14F-4D97-AF65-F5344CB8AC3E}">
        <p14:creationId xmlns:p14="http://schemas.microsoft.com/office/powerpoint/2010/main" val="2668084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89139" y="1177243"/>
            <a:ext cx="8442613" cy="369332"/>
          </a:xfrm>
          <a:prstGeom prst="rect">
            <a:avLst/>
          </a:prstGeom>
        </p:spPr>
        <p:txBody>
          <a:bodyPr wrap="square">
            <a:spAutoFit/>
          </a:bodyPr>
          <a:lstStyle/>
          <a:p>
            <a:r>
              <a:rPr lang="fr-FR" dirty="0">
                <a:solidFill>
                  <a:srgbClr val="002060"/>
                </a:solidFill>
                <a:latin typeface="Arial" panose="020B0604020202020204" pitchFamily="34" charset="0"/>
                <a:cs typeface="Arial" panose="020B0604020202020204" pitchFamily="34" charset="0"/>
              </a:rPr>
              <a:t>For the </a:t>
            </a:r>
            <a:r>
              <a:rPr lang="fr-FR" dirty="0" err="1">
                <a:solidFill>
                  <a:srgbClr val="002060"/>
                </a:solidFill>
                <a:latin typeface="Arial" panose="020B0604020202020204" pitchFamily="34" charset="0"/>
                <a:cs typeface="Arial" panose="020B0604020202020204" pitchFamily="34" charset="0"/>
              </a:rPr>
              <a:t>majority</a:t>
            </a:r>
            <a:r>
              <a:rPr lang="fr-FR" dirty="0">
                <a:solidFill>
                  <a:srgbClr val="002060"/>
                </a:solidFill>
                <a:latin typeface="Arial" panose="020B0604020202020204" pitchFamily="34" charset="0"/>
                <a:cs typeface="Arial" panose="020B0604020202020204" pitchFamily="34" charset="0"/>
              </a:rPr>
              <a:t> of CSI, </a:t>
            </a:r>
            <a:r>
              <a:rPr lang="en-US" dirty="0">
                <a:solidFill>
                  <a:srgbClr val="002060"/>
                </a:solidFill>
                <a:latin typeface="Arial" panose="020B0604020202020204" pitchFamily="34" charset="0"/>
                <a:cs typeface="Arial" panose="020B0604020202020204" pitchFamily="34" charset="0"/>
              </a:rPr>
              <a:t>everything is going very well</a:t>
            </a:r>
            <a:endParaRPr lang="fr-FR" dirty="0">
              <a:solidFill>
                <a:srgbClr val="002060"/>
              </a:solidFill>
              <a:latin typeface="Arial" panose="020B0604020202020204" pitchFamily="34" charset="0"/>
              <a:cs typeface="Arial" panose="020B0604020202020204" pitchFamily="34" charset="0"/>
            </a:endParaRPr>
          </a:p>
        </p:txBody>
      </p:sp>
      <p:sp>
        <p:nvSpPr>
          <p:cNvPr id="17" name="ZoneTexte 16"/>
          <p:cNvSpPr txBox="1"/>
          <p:nvPr/>
        </p:nvSpPr>
        <p:spPr>
          <a:xfrm>
            <a:off x="367671" y="1864250"/>
            <a:ext cx="8077482" cy="2585323"/>
          </a:xfrm>
          <a:prstGeom prst="rect">
            <a:avLst/>
          </a:prstGeom>
          <a:noFill/>
        </p:spPr>
        <p:txBody>
          <a:bodyPr wrap="square" rtlCol="0">
            <a:spAutoFit/>
          </a:bodyPr>
          <a:lstStyle/>
          <a:p>
            <a:pPr>
              <a:lnSpc>
                <a:spcPct val="150000"/>
              </a:lnSpc>
            </a:pPr>
            <a:r>
              <a:rPr lang="fr-FR" dirty="0" err="1">
                <a:latin typeface="Arial" panose="020B0604020202020204" pitchFamily="34" charset="0"/>
                <a:cs typeface="Arial" panose="020B0604020202020204" pitchFamily="34" charset="0"/>
              </a:rPr>
              <a:t>Take</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this</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opportunity</a:t>
            </a:r>
            <a:r>
              <a:rPr lang="fr-FR" dirty="0">
                <a:latin typeface="Arial" panose="020B0604020202020204" pitchFamily="34" charset="0"/>
                <a:cs typeface="Arial" panose="020B0604020202020204" pitchFamily="34" charset="0"/>
              </a:rPr>
              <a:t> to mention </a:t>
            </a:r>
            <a:r>
              <a:rPr lang="fr-FR" dirty="0" err="1">
                <a:latin typeface="Arial" panose="020B0604020202020204" pitchFamily="34" charset="0"/>
                <a:cs typeface="Arial" panose="020B0604020202020204" pitchFamily="34" charset="0"/>
              </a:rPr>
              <a:t>any</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problems</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before</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they</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become</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critical</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DEDs</a:t>
            </a:r>
            <a:r>
              <a:rPr lang="fr-FR" dirty="0">
                <a:latin typeface="Arial" panose="020B0604020202020204" pitchFamily="34" charset="0"/>
                <a:cs typeface="Arial" panose="020B0604020202020204" pitchFamily="34" charset="0"/>
              </a:rPr>
              <a:t> – GS) –  (</a:t>
            </a:r>
            <a:r>
              <a:rPr lang="fr-FR" dirty="0" err="1">
                <a:latin typeface="Arial" panose="020B0604020202020204" pitchFamily="34" charset="0"/>
                <a:cs typeface="Arial" panose="020B0604020202020204" pitchFamily="34" charset="0"/>
              </a:rPr>
              <a:t>During</a:t>
            </a:r>
            <a:r>
              <a:rPr lang="fr-FR" dirty="0">
                <a:latin typeface="Arial" panose="020B0604020202020204" pitchFamily="34" charset="0"/>
                <a:cs typeface="Arial" panose="020B0604020202020204" pitchFamily="34" charset="0"/>
              </a:rPr>
              <a:t> the face-to-face meeting </a:t>
            </a:r>
            <a:r>
              <a:rPr lang="fr-FR" dirty="0" err="1">
                <a:latin typeface="Arial" panose="020B0604020202020204" pitchFamily="34" charset="0"/>
                <a:cs typeface="Arial" panose="020B0604020202020204" pitchFamily="34" charset="0"/>
              </a:rPr>
              <a:t>with</a:t>
            </a:r>
            <a:r>
              <a:rPr lang="fr-FR" dirty="0">
                <a:latin typeface="Arial" panose="020B0604020202020204" pitchFamily="34" charset="0"/>
                <a:cs typeface="Arial" panose="020B0604020202020204" pitchFamily="34" charset="0"/>
              </a:rPr>
              <a:t> the jury)</a:t>
            </a:r>
          </a:p>
          <a:p>
            <a:pPr>
              <a:lnSpc>
                <a:spcPct val="150000"/>
              </a:lnSpc>
            </a:pPr>
            <a:r>
              <a:rPr lang="fr-FR" dirty="0" err="1">
                <a:latin typeface="Arial" panose="020B0604020202020204" pitchFamily="34" charset="0"/>
                <a:cs typeface="Arial" panose="020B0604020202020204" pitchFamily="34" charset="0"/>
              </a:rPr>
              <a:t>Some</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confidential</a:t>
            </a:r>
            <a:r>
              <a:rPr lang="fr-FR" dirty="0">
                <a:latin typeface="Arial" panose="020B0604020202020204" pitchFamily="34" charset="0"/>
                <a:cs typeface="Arial" panose="020B0604020202020204" pitchFamily="34" charset="0"/>
              </a:rPr>
              <a:t> information are </a:t>
            </a:r>
            <a:r>
              <a:rPr lang="fr-FR" dirty="0" err="1">
                <a:latin typeface="Arial" panose="020B0604020202020204" pitchFamily="34" charset="0"/>
                <a:cs typeface="Arial" panose="020B0604020202020204" pitchFamily="34" charset="0"/>
              </a:rPr>
              <a:t>transmitted</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only</a:t>
            </a:r>
            <a:r>
              <a:rPr lang="fr-FR" dirty="0">
                <a:latin typeface="Arial" panose="020B0604020202020204" pitchFamily="34" charset="0"/>
                <a:cs typeface="Arial" panose="020B0604020202020204" pitchFamily="34" charset="0"/>
              </a:rPr>
              <a:t> to the </a:t>
            </a:r>
            <a:r>
              <a:rPr lang="fr-FR" dirty="0" err="1">
                <a:latin typeface="Arial" panose="020B0604020202020204" pitchFamily="34" charset="0"/>
                <a:cs typeface="Arial" panose="020B0604020202020204" pitchFamily="34" charset="0"/>
              </a:rPr>
              <a:t>director</a:t>
            </a:r>
            <a:r>
              <a:rPr lang="fr-FR" dirty="0">
                <a:latin typeface="Arial" panose="020B0604020202020204" pitchFamily="34" charset="0"/>
                <a:cs typeface="Arial" panose="020B0604020202020204" pitchFamily="34" charset="0"/>
              </a:rPr>
              <a:t> of doctoral </a:t>
            </a:r>
            <a:r>
              <a:rPr lang="fr-FR" dirty="0" err="1">
                <a:latin typeface="Arial" panose="020B0604020202020204" pitchFamily="34" charset="0"/>
                <a:cs typeface="Arial" panose="020B0604020202020204" pitchFamily="34" charset="0"/>
              </a:rPr>
              <a:t>school</a:t>
            </a:r>
            <a:endParaRPr lang="fr-FR" dirty="0">
              <a:latin typeface="Arial" panose="020B0604020202020204" pitchFamily="34" charset="0"/>
              <a:cs typeface="Arial" panose="020B0604020202020204" pitchFamily="34" charset="0"/>
            </a:endParaRPr>
          </a:p>
          <a:p>
            <a:pPr>
              <a:lnSpc>
                <a:spcPct val="150000"/>
              </a:lnSpc>
            </a:pPr>
            <a:endParaRPr lang="fr-FR" dirty="0">
              <a:latin typeface="Arial" panose="020B0604020202020204" pitchFamily="34" charset="0"/>
              <a:cs typeface="Arial" panose="020B0604020202020204" pitchFamily="34" charset="0"/>
            </a:endParaRPr>
          </a:p>
          <a:p>
            <a:pPr>
              <a:lnSpc>
                <a:spcPct val="150000"/>
              </a:lnSpc>
            </a:pPr>
            <a:r>
              <a:rPr lang="fr-FR" dirty="0">
                <a:latin typeface="Arial" panose="020B0604020202020204" pitchFamily="34" charset="0"/>
                <a:cs typeface="Arial" panose="020B0604020202020204" pitchFamily="34" charset="0"/>
              </a:rPr>
              <a:t>Our mission in </a:t>
            </a:r>
            <a:r>
              <a:rPr lang="fr-FR" dirty="0" err="1">
                <a:latin typeface="Arial" panose="020B0604020202020204" pitchFamily="34" charset="0"/>
                <a:cs typeface="Arial" panose="020B0604020202020204" pitchFamily="34" charset="0"/>
              </a:rPr>
              <a:t>mediation</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is</a:t>
            </a:r>
            <a:r>
              <a:rPr lang="fr-FR" dirty="0">
                <a:latin typeface="Arial" panose="020B0604020202020204" pitchFamily="34" charset="0"/>
                <a:cs typeface="Arial" panose="020B0604020202020204" pitchFamily="34" charset="0"/>
              </a:rPr>
              <a:t> to </a:t>
            </a:r>
            <a:r>
              <a:rPr lang="fr-FR" dirty="0" err="1">
                <a:latin typeface="Arial" panose="020B0604020202020204" pitchFamily="34" charset="0"/>
                <a:cs typeface="Arial" panose="020B0604020202020204" pitchFamily="34" charset="0"/>
              </a:rPr>
              <a:t>protect</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you</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your</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rights</a:t>
            </a:r>
            <a:r>
              <a:rPr lang="fr-FR" dirty="0">
                <a:latin typeface="Arial" panose="020B0604020202020204" pitchFamily="34" charset="0"/>
                <a:cs typeface="Arial" panose="020B0604020202020204" pitchFamily="34" charset="0"/>
              </a:rPr>
              <a:t>).</a:t>
            </a:r>
          </a:p>
        </p:txBody>
      </p:sp>
      <p:sp>
        <p:nvSpPr>
          <p:cNvPr id="3" name="Rectangle 2"/>
          <p:cNvSpPr/>
          <p:nvPr/>
        </p:nvSpPr>
        <p:spPr>
          <a:xfrm>
            <a:off x="1968422" y="5471229"/>
            <a:ext cx="6014781" cy="307777"/>
          </a:xfrm>
          <a:prstGeom prst="rect">
            <a:avLst/>
          </a:prstGeom>
        </p:spPr>
        <p:txBody>
          <a:bodyPr wrap="square">
            <a:spAutoFit/>
          </a:bodyPr>
          <a:lstStyle/>
          <a:p>
            <a:r>
              <a:rPr lang="fr-FR" sz="1400" i="1" dirty="0">
                <a:solidFill>
                  <a:srgbClr val="0070C0"/>
                </a:solidFill>
              </a:rPr>
              <a:t>https://edengsys.univ-lille.fr/news/maison-de-la-mediation-a-luniversite-de-lille</a:t>
            </a:r>
          </a:p>
        </p:txBody>
      </p:sp>
      <p:sp>
        <p:nvSpPr>
          <p:cNvPr id="5" name="ZoneTexte 4"/>
          <p:cNvSpPr txBox="1"/>
          <p:nvPr/>
        </p:nvSpPr>
        <p:spPr>
          <a:xfrm>
            <a:off x="367671" y="4946628"/>
            <a:ext cx="3498812" cy="400110"/>
          </a:xfrm>
          <a:prstGeom prst="rect">
            <a:avLst/>
          </a:prstGeom>
          <a:noFill/>
        </p:spPr>
        <p:txBody>
          <a:bodyPr wrap="square" rtlCol="0">
            <a:spAutoFit/>
          </a:bodyPr>
          <a:lstStyle/>
          <a:p>
            <a:r>
              <a:rPr lang="fr-FR" sz="2000" b="1" dirty="0" err="1">
                <a:solidFill>
                  <a:srgbClr val="002060"/>
                </a:solidFill>
              </a:rPr>
              <a:t>Confidential</a:t>
            </a:r>
            <a:r>
              <a:rPr lang="fr-FR" sz="2000" b="1" dirty="0">
                <a:solidFill>
                  <a:srgbClr val="002060"/>
                </a:solidFill>
              </a:rPr>
              <a:t> contact if </a:t>
            </a:r>
            <a:r>
              <a:rPr lang="fr-FR" sz="2000" b="1" dirty="0" err="1">
                <a:solidFill>
                  <a:srgbClr val="002060"/>
                </a:solidFill>
              </a:rPr>
              <a:t>needed</a:t>
            </a:r>
            <a:r>
              <a:rPr lang="fr-FR" sz="2000" b="1" dirty="0">
                <a:solidFill>
                  <a:srgbClr val="002060"/>
                </a:solidFill>
              </a:rPr>
              <a:t>:</a:t>
            </a:r>
          </a:p>
        </p:txBody>
      </p:sp>
      <p:sp>
        <p:nvSpPr>
          <p:cNvPr id="7" name="Rectangle 6"/>
          <p:cNvSpPr/>
          <p:nvPr/>
        </p:nvSpPr>
        <p:spPr>
          <a:xfrm>
            <a:off x="103908" y="111067"/>
            <a:ext cx="8962159" cy="430887"/>
          </a:xfrm>
          <a:prstGeom prst="rect">
            <a:avLst/>
          </a:prstGeom>
          <a:solidFill>
            <a:srgbClr val="00B05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D3 </a:t>
            </a:r>
            <a:r>
              <a:rPr lang="fr-FR" sz="2200" b="1" dirty="0" err="1">
                <a:solidFill>
                  <a:schemeClr val="bg1"/>
                </a:solidFill>
                <a:latin typeface="Arial" panose="020B0604020202020204" pitchFamily="34" charset="0"/>
                <a:cs typeface="Arial" panose="020B0604020202020204" pitchFamily="34" charset="0"/>
              </a:rPr>
              <a:t>Individual</a:t>
            </a:r>
            <a:r>
              <a:rPr lang="fr-FR" sz="2200" b="1" dirty="0">
                <a:solidFill>
                  <a:schemeClr val="bg1"/>
                </a:solidFill>
                <a:latin typeface="Arial" panose="020B0604020202020204" pitchFamily="34" charset="0"/>
                <a:cs typeface="Arial" panose="020B0604020202020204" pitchFamily="34" charset="0"/>
              </a:rPr>
              <a:t> monitoring </a:t>
            </a:r>
            <a:r>
              <a:rPr lang="fr-FR" sz="2200" b="1" dirty="0" err="1">
                <a:solidFill>
                  <a:schemeClr val="bg1"/>
                </a:solidFill>
                <a:latin typeface="Arial" panose="020B0604020202020204" pitchFamily="34" charset="0"/>
                <a:cs typeface="Arial" panose="020B0604020202020204" pitchFamily="34" charset="0"/>
              </a:rPr>
              <a:t>committee</a:t>
            </a:r>
            <a:r>
              <a:rPr lang="fr-FR" sz="2200" b="1" dirty="0">
                <a:solidFill>
                  <a:schemeClr val="bg1"/>
                </a:solidFill>
                <a:latin typeface="Arial" panose="020B0604020202020204" pitchFamily="34" charset="0"/>
                <a:cs typeface="Arial" panose="020B0604020202020204" pitchFamily="34" charset="0"/>
              </a:rPr>
              <a:t> (CSI)</a:t>
            </a:r>
          </a:p>
        </p:txBody>
      </p:sp>
    </p:spTree>
    <p:extLst>
      <p:ext uri="{BB962C8B-B14F-4D97-AF65-F5344CB8AC3E}">
        <p14:creationId xmlns:p14="http://schemas.microsoft.com/office/powerpoint/2010/main" val="244748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3789" y="690014"/>
            <a:ext cx="8657924" cy="5170646"/>
          </a:xfrm>
          <a:prstGeom prst="rect">
            <a:avLst/>
          </a:prstGeom>
        </p:spPr>
        <p:txBody>
          <a:bodyPr wrap="square">
            <a:spAutoFit/>
          </a:bodyPr>
          <a:lstStyle/>
          <a:p>
            <a:pPr marL="285750" indent="-285750">
              <a:lnSpc>
                <a:spcPct val="150000"/>
              </a:lnSpc>
              <a:buFont typeface="Arial" panose="020B0604020202020204" pitchFamily="34" charset="0"/>
              <a:buChar char="•"/>
            </a:pPr>
            <a:r>
              <a:rPr lang="en-GB" sz="2000" b="1" dirty="0"/>
              <a:t>For all D4 registration, an Individual Monitoring Committee (D3-CSI) is set up</a:t>
            </a:r>
          </a:p>
          <a:p>
            <a:pPr algn="ctr">
              <a:lnSpc>
                <a:spcPct val="150000"/>
              </a:lnSpc>
            </a:pPr>
            <a:r>
              <a:rPr lang="en-GB" sz="2000" b="1" dirty="0"/>
              <a:t>(before November)</a:t>
            </a:r>
          </a:p>
          <a:p>
            <a:pPr marL="285750" indent="-285750">
              <a:lnSpc>
                <a:spcPct val="150000"/>
              </a:lnSpc>
              <a:buFont typeface="Arial" panose="020B0604020202020204" pitchFamily="34" charset="0"/>
              <a:buChar char="•"/>
            </a:pPr>
            <a:r>
              <a:rPr lang="en-GB" sz="2000" b="1" dirty="0">
                <a:solidFill>
                  <a:srgbClr val="0070C0"/>
                </a:solidFill>
              </a:rPr>
              <a:t>At minimum the committee includes</a:t>
            </a:r>
          </a:p>
          <a:p>
            <a:pPr marL="1200150" lvl="2" indent="-285750">
              <a:lnSpc>
                <a:spcPct val="150000"/>
              </a:lnSpc>
              <a:buFont typeface="Arial" panose="020B0604020202020204" pitchFamily="34" charset="0"/>
              <a:buChar char="•"/>
            </a:pPr>
            <a:r>
              <a:rPr lang="en-GB" sz="2000" b="1" dirty="0"/>
              <a:t>One non-specialist member from outside the research field</a:t>
            </a:r>
          </a:p>
          <a:p>
            <a:pPr marL="1200150" lvl="2" indent="-285750">
              <a:lnSpc>
                <a:spcPct val="150000"/>
              </a:lnSpc>
              <a:buFont typeface="Arial" panose="020B0604020202020204" pitchFamily="34" charset="0"/>
              <a:buChar char="•"/>
            </a:pPr>
            <a:r>
              <a:rPr lang="en-GB" sz="2000" b="1" dirty="0"/>
              <a:t>One member who is a specialist in the discipline or related to the thesis area</a:t>
            </a:r>
          </a:p>
          <a:p>
            <a:pPr marL="1200150" lvl="2" indent="-285750">
              <a:lnSpc>
                <a:spcPct val="150000"/>
              </a:lnSpc>
              <a:buFont typeface="Arial" panose="020B0604020202020204" pitchFamily="34" charset="0"/>
              <a:buChar char="•"/>
            </a:pPr>
            <a:r>
              <a:rPr lang="en-GB" sz="2000" b="1" dirty="0"/>
              <a:t>One member of the Graduate School ENGSYS (DED) who chairs the D3 CSI meeting</a:t>
            </a:r>
          </a:p>
          <a:p>
            <a:pPr marL="285750" indent="-285750">
              <a:lnSpc>
                <a:spcPct val="150000"/>
              </a:lnSpc>
              <a:buFont typeface="Arial" panose="020B0604020202020204" pitchFamily="34" charset="0"/>
              <a:buChar char="•"/>
            </a:pPr>
            <a:r>
              <a:rPr lang="en-GB" sz="2000" b="1" dirty="0">
                <a:solidFill>
                  <a:srgbClr val="0070C0"/>
                </a:solidFill>
              </a:rPr>
              <a:t>Interview with committee based a common template ( ~8 slides )</a:t>
            </a:r>
          </a:p>
          <a:p>
            <a:pPr marL="285750" indent="-285750">
              <a:lnSpc>
                <a:spcPct val="150000"/>
              </a:lnSpc>
              <a:buFont typeface="Arial" panose="020B0604020202020204" pitchFamily="34" charset="0"/>
              <a:buChar char="•"/>
            </a:pPr>
            <a:r>
              <a:rPr lang="en-GB" altLang="fr-FR" sz="2000" b="1" dirty="0"/>
              <a:t>At the end of the meeting, a collective report will be written under the authority of DED. This report is posted in ADUM</a:t>
            </a:r>
            <a:endParaRPr lang="en-GB" sz="2000" b="1" dirty="0"/>
          </a:p>
        </p:txBody>
      </p:sp>
      <p:sp>
        <p:nvSpPr>
          <p:cNvPr id="2" name="ZoneTexte 1"/>
          <p:cNvSpPr txBox="1"/>
          <p:nvPr/>
        </p:nvSpPr>
        <p:spPr>
          <a:xfrm>
            <a:off x="4374860" y="5705214"/>
            <a:ext cx="4445954" cy="369332"/>
          </a:xfrm>
          <a:prstGeom prst="rect">
            <a:avLst/>
          </a:prstGeom>
          <a:noFill/>
        </p:spPr>
        <p:txBody>
          <a:bodyPr wrap="square" rtlCol="0">
            <a:spAutoFit/>
          </a:bodyPr>
          <a:lstStyle/>
          <a:p>
            <a:r>
              <a:rPr lang="fr-FR" dirty="0" err="1"/>
              <a:t>See</a:t>
            </a:r>
            <a:r>
              <a:rPr lang="fr-FR" dirty="0"/>
              <a:t> on web site: </a:t>
            </a:r>
            <a:r>
              <a:rPr lang="fr-FR" dirty="0">
                <a:solidFill>
                  <a:srgbClr val="FF0000"/>
                </a:solidFill>
              </a:rPr>
              <a:t>https://edengsys.univ-lille.fr</a:t>
            </a:r>
          </a:p>
        </p:txBody>
      </p:sp>
      <p:sp>
        <p:nvSpPr>
          <p:cNvPr id="5" name="Rectangle 4"/>
          <p:cNvSpPr/>
          <p:nvPr/>
        </p:nvSpPr>
        <p:spPr>
          <a:xfrm>
            <a:off x="103908" y="111067"/>
            <a:ext cx="8962159" cy="430887"/>
          </a:xfrm>
          <a:prstGeom prst="rect">
            <a:avLst/>
          </a:prstGeom>
          <a:solidFill>
            <a:srgbClr val="00B05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D3 </a:t>
            </a:r>
            <a:r>
              <a:rPr lang="fr-FR" sz="2200" b="1" dirty="0" err="1">
                <a:solidFill>
                  <a:schemeClr val="bg1"/>
                </a:solidFill>
                <a:latin typeface="Arial" panose="020B0604020202020204" pitchFamily="34" charset="0"/>
                <a:cs typeface="Arial" panose="020B0604020202020204" pitchFamily="34" charset="0"/>
              </a:rPr>
              <a:t>Individual</a:t>
            </a:r>
            <a:r>
              <a:rPr lang="fr-FR" sz="2200" b="1" dirty="0">
                <a:solidFill>
                  <a:schemeClr val="bg1"/>
                </a:solidFill>
                <a:latin typeface="Arial" panose="020B0604020202020204" pitchFamily="34" charset="0"/>
                <a:cs typeface="Arial" panose="020B0604020202020204" pitchFamily="34" charset="0"/>
              </a:rPr>
              <a:t> monitoring </a:t>
            </a:r>
            <a:r>
              <a:rPr lang="fr-FR" sz="2200" b="1" dirty="0" err="1">
                <a:solidFill>
                  <a:schemeClr val="bg1"/>
                </a:solidFill>
                <a:latin typeface="Arial" panose="020B0604020202020204" pitchFamily="34" charset="0"/>
                <a:cs typeface="Arial" panose="020B0604020202020204" pitchFamily="34" charset="0"/>
              </a:rPr>
              <a:t>committee</a:t>
            </a:r>
            <a:r>
              <a:rPr lang="fr-FR" sz="2200" b="1" dirty="0">
                <a:solidFill>
                  <a:schemeClr val="bg1"/>
                </a:solidFill>
                <a:latin typeface="Arial" panose="020B0604020202020204" pitchFamily="34" charset="0"/>
                <a:cs typeface="Arial" panose="020B0604020202020204" pitchFamily="34" charset="0"/>
              </a:rPr>
              <a:t> (CSI)</a:t>
            </a:r>
          </a:p>
        </p:txBody>
      </p:sp>
    </p:spTree>
    <p:extLst>
      <p:ext uri="{BB962C8B-B14F-4D97-AF65-F5344CB8AC3E}">
        <p14:creationId xmlns:p14="http://schemas.microsoft.com/office/powerpoint/2010/main" val="317177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759" y="1156667"/>
            <a:ext cx="8527983" cy="4093428"/>
          </a:xfrm>
          <a:prstGeom prst="rect">
            <a:avLst/>
          </a:prstGeom>
        </p:spPr>
        <p:txBody>
          <a:bodyPr wrap="square">
            <a:spAutoFit/>
          </a:bodyPr>
          <a:lstStyle/>
          <a:p>
            <a:pPr marL="285750" indent="-285750">
              <a:lnSpc>
                <a:spcPct val="150000"/>
              </a:lnSpc>
              <a:buFont typeface="Arial" panose="020B0604020202020204" pitchFamily="34" charset="0"/>
              <a:buChar char="•"/>
            </a:pPr>
            <a:r>
              <a:rPr lang="en-GB" altLang="fr-FR" sz="2000" b="1" dirty="0">
                <a:solidFill>
                  <a:srgbClr val="0070C0"/>
                </a:solidFill>
                <a:latin typeface="Arial" panose="020B0604020202020204" pitchFamily="34" charset="0"/>
                <a:cs typeface="Arial" panose="020B0604020202020204" pitchFamily="34" charset="0"/>
              </a:rPr>
              <a:t>Expected results </a:t>
            </a:r>
            <a:r>
              <a:rPr lang="en-GB" altLang="fr-FR" sz="2000" b="1"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Justification for the extension </a:t>
            </a:r>
            <a:r>
              <a:rPr lang="fr-FR" sz="2000" dirty="0" err="1">
                <a:latin typeface="Arial" panose="020B0604020202020204" pitchFamily="34" charset="0"/>
                <a:cs typeface="Arial" panose="020B0604020202020204" pitchFamily="34" charset="0"/>
              </a:rPr>
              <a:t>request</a:t>
            </a:r>
            <a:r>
              <a:rPr lang="fr-FR" sz="2000" dirty="0">
                <a:latin typeface="Arial" panose="020B0604020202020204" pitchFamily="34" charset="0"/>
                <a:cs typeface="Arial" panose="020B0604020202020204" pitchFamily="34" charset="0"/>
              </a:rPr>
              <a:t>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Precise</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timetable</a:t>
            </a:r>
            <a:r>
              <a:rPr lang="fr-FR" sz="2000" dirty="0">
                <a:latin typeface="Arial" panose="020B0604020202020204" pitchFamily="34" charset="0"/>
                <a:cs typeface="Arial" panose="020B0604020202020204" pitchFamily="34" charset="0"/>
              </a:rPr>
              <a:t> for the end of the </a:t>
            </a:r>
            <a:r>
              <a:rPr lang="fr-FR" sz="2000" dirty="0" err="1">
                <a:latin typeface="Arial" panose="020B0604020202020204" pitchFamily="34" charset="0"/>
                <a:cs typeface="Arial" panose="020B0604020202020204" pitchFamily="34" charset="0"/>
              </a:rPr>
              <a:t>thesis</a:t>
            </a:r>
            <a:r>
              <a:rPr lang="fr-FR" sz="2000" dirty="0">
                <a:latin typeface="Arial" panose="020B0604020202020204" pitchFamily="34" charset="0"/>
                <a:cs typeface="Arial" panose="020B0604020202020204" pitchFamily="34" charset="0"/>
              </a:rPr>
              <a:t> (retro-planning)</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At the </a:t>
            </a:r>
            <a:r>
              <a:rPr lang="fr-FR" sz="2000" dirty="0" err="1">
                <a:latin typeface="Arial" panose="020B0604020202020204" pitchFamily="34" charset="0"/>
                <a:cs typeface="Arial" panose="020B0604020202020204" pitchFamily="34" charset="0"/>
              </a:rPr>
              <a:t>request</a:t>
            </a:r>
            <a:r>
              <a:rPr lang="fr-FR" sz="2000" dirty="0">
                <a:latin typeface="Arial" panose="020B0604020202020204" pitchFamily="34" charset="0"/>
                <a:cs typeface="Arial" panose="020B0604020202020204" pitchFamily="34" charset="0"/>
              </a:rPr>
              <a:t> of the DED, the </a:t>
            </a:r>
            <a:r>
              <a:rPr lang="fr-FR" sz="2000" dirty="0" err="1">
                <a:latin typeface="Arial" panose="020B0604020202020204" pitchFamily="34" charset="0"/>
                <a:cs typeface="Arial" panose="020B0604020202020204" pitchFamily="34" charset="0"/>
              </a:rPr>
              <a:t>current</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status</a:t>
            </a:r>
            <a:r>
              <a:rPr lang="fr-FR" sz="2000" dirty="0">
                <a:latin typeface="Arial" panose="020B0604020202020204" pitchFamily="34" charset="0"/>
                <a:cs typeface="Arial" panose="020B0604020202020204" pitchFamily="34" charset="0"/>
              </a:rPr>
              <a:t> of the </a:t>
            </a:r>
            <a:r>
              <a:rPr lang="fr-FR" sz="2000" dirty="0" err="1">
                <a:latin typeface="Arial" panose="020B0604020202020204" pitchFamily="34" charset="0"/>
                <a:cs typeface="Arial" panose="020B0604020202020204" pitchFamily="34" charset="0"/>
              </a:rPr>
              <a:t>thesis</a:t>
            </a:r>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manuscript</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send</a:t>
            </a:r>
            <a:r>
              <a:rPr lang="fr-FR" sz="2000" dirty="0">
                <a:latin typeface="Arial" panose="020B0604020202020204" pitchFamily="34" charset="0"/>
                <a:cs typeface="Arial" panose="020B0604020202020204" pitchFamily="34" charset="0"/>
              </a:rPr>
              <a:t> copy of the </a:t>
            </a:r>
            <a:r>
              <a:rPr lang="fr-FR" sz="2000" dirty="0" err="1">
                <a:latin typeface="Arial" panose="020B0604020202020204" pitchFamily="34" charset="0"/>
                <a:cs typeface="Arial" panose="020B0604020202020204" pitchFamily="34" charset="0"/>
              </a:rPr>
              <a:t>manuscript</a:t>
            </a:r>
            <a:r>
              <a:rPr lang="fr-FR" sz="2000" dirty="0">
                <a:latin typeface="Arial" panose="020B0604020202020204" pitchFamily="34" charset="0"/>
                <a:cs typeface="Arial" panose="020B0604020202020204" pitchFamily="34" charset="0"/>
              </a:rPr>
              <a:t> as </a:t>
            </a:r>
            <a:r>
              <a:rPr lang="fr-FR" sz="2000" dirty="0" err="1">
                <a:latin typeface="Arial" panose="020B0604020202020204" pitchFamily="34" charset="0"/>
                <a:cs typeface="Arial" panose="020B0604020202020204" pitchFamily="34" charset="0"/>
              </a:rPr>
              <a:t>is</a:t>
            </a:r>
            <a:r>
              <a:rPr lang="fr-FR" sz="2000" dirty="0">
                <a:latin typeface="Arial" panose="020B0604020202020204" pitchFamily="34" charset="0"/>
                <a:cs typeface="Arial" panose="020B0604020202020204" pitchFamily="34" charset="0"/>
              </a:rPr>
              <a:t>).</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a:t>
            </a:r>
            <a:r>
              <a:rPr lang="fr-FR" sz="2000" dirty="0">
                <a:solidFill>
                  <a:srgbClr val="FF0000"/>
                </a:solidFill>
                <a:latin typeface="Arial" panose="020B0604020202020204" pitchFamily="34" charset="0"/>
                <a:cs typeface="Arial" panose="020B0604020202020204" pitchFamily="34" charset="0"/>
              </a:rPr>
              <a:t>Attestation of </a:t>
            </a:r>
            <a:r>
              <a:rPr lang="fr-FR" sz="2000" dirty="0" err="1">
                <a:solidFill>
                  <a:srgbClr val="FF0000"/>
                </a:solidFill>
                <a:latin typeface="Arial" panose="020B0604020202020204" pitchFamily="34" charset="0"/>
                <a:cs typeface="Arial" panose="020B0604020202020204" pitchFamily="34" charset="0"/>
              </a:rPr>
              <a:t>funding</a:t>
            </a:r>
            <a:r>
              <a:rPr lang="fr-FR" sz="2000" dirty="0">
                <a:solidFill>
                  <a:srgbClr val="FF0000"/>
                </a:solidFill>
                <a:latin typeface="Arial" panose="020B0604020202020204" pitchFamily="34" charset="0"/>
                <a:cs typeface="Arial" panose="020B0604020202020204" pitchFamily="34" charset="0"/>
              </a:rPr>
              <a:t> </a:t>
            </a:r>
            <a:r>
              <a:rPr lang="fr-FR" sz="2000" dirty="0" err="1">
                <a:solidFill>
                  <a:srgbClr val="FF0000"/>
                </a:solidFill>
                <a:latin typeface="Arial" panose="020B0604020202020204" pitchFamily="34" charset="0"/>
                <a:cs typeface="Arial" panose="020B0604020202020204" pitchFamily="34" charset="0"/>
              </a:rPr>
              <a:t>until</a:t>
            </a:r>
            <a:r>
              <a:rPr lang="fr-FR" sz="2000" dirty="0">
                <a:solidFill>
                  <a:srgbClr val="FF0000"/>
                </a:solidFill>
                <a:latin typeface="Arial" panose="020B0604020202020204" pitchFamily="34" charset="0"/>
                <a:cs typeface="Arial" panose="020B0604020202020204" pitchFamily="34" charset="0"/>
              </a:rPr>
              <a:t> the </a:t>
            </a:r>
            <a:r>
              <a:rPr lang="fr-FR" sz="2000" dirty="0" err="1">
                <a:solidFill>
                  <a:srgbClr val="FF0000"/>
                </a:solidFill>
                <a:latin typeface="Arial" panose="020B0604020202020204" pitchFamily="34" charset="0"/>
                <a:cs typeface="Arial" panose="020B0604020202020204" pitchFamily="34" charset="0"/>
              </a:rPr>
              <a:t>defence</a:t>
            </a:r>
            <a:endParaRPr lang="fr-FR" sz="2000" dirty="0">
              <a:solidFill>
                <a:srgbClr val="FF0000"/>
              </a:solidFill>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The </a:t>
            </a:r>
            <a:r>
              <a:rPr lang="fr-FR" sz="2000" dirty="0" err="1">
                <a:latin typeface="Arial" panose="020B0604020202020204" pitchFamily="34" charset="0"/>
                <a:cs typeface="Arial" panose="020B0604020202020204" pitchFamily="34" charset="0"/>
              </a:rPr>
              <a:t>thesis</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defence</a:t>
            </a:r>
            <a:r>
              <a:rPr lang="fr-FR" sz="2000" dirty="0">
                <a:latin typeface="Arial" panose="020B0604020202020204" pitchFamily="34" charset="0"/>
                <a:cs typeface="Arial" panose="020B0604020202020204" pitchFamily="34" charset="0"/>
              </a:rPr>
              <a:t> date - Jury </a:t>
            </a:r>
          </a:p>
        </p:txBody>
      </p:sp>
      <p:sp>
        <p:nvSpPr>
          <p:cNvPr id="4" name="Rectangle 3"/>
          <p:cNvSpPr/>
          <p:nvPr/>
        </p:nvSpPr>
        <p:spPr>
          <a:xfrm>
            <a:off x="103908" y="111067"/>
            <a:ext cx="8962159" cy="430887"/>
          </a:xfrm>
          <a:prstGeom prst="rect">
            <a:avLst/>
          </a:prstGeom>
          <a:solidFill>
            <a:srgbClr val="00B05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D3 </a:t>
            </a:r>
            <a:r>
              <a:rPr lang="fr-FR" sz="2200" b="1" dirty="0" err="1">
                <a:solidFill>
                  <a:schemeClr val="bg1"/>
                </a:solidFill>
                <a:latin typeface="Arial" panose="020B0604020202020204" pitchFamily="34" charset="0"/>
                <a:cs typeface="Arial" panose="020B0604020202020204" pitchFamily="34" charset="0"/>
              </a:rPr>
              <a:t>Individual</a:t>
            </a:r>
            <a:r>
              <a:rPr lang="fr-FR" sz="2200" b="1" dirty="0">
                <a:solidFill>
                  <a:schemeClr val="bg1"/>
                </a:solidFill>
                <a:latin typeface="Arial" panose="020B0604020202020204" pitchFamily="34" charset="0"/>
                <a:cs typeface="Arial" panose="020B0604020202020204" pitchFamily="34" charset="0"/>
              </a:rPr>
              <a:t> monitoring </a:t>
            </a:r>
            <a:r>
              <a:rPr lang="fr-FR" sz="2200" b="1" dirty="0" err="1">
                <a:solidFill>
                  <a:schemeClr val="bg1"/>
                </a:solidFill>
                <a:latin typeface="Arial" panose="020B0604020202020204" pitchFamily="34" charset="0"/>
                <a:cs typeface="Arial" panose="020B0604020202020204" pitchFamily="34" charset="0"/>
              </a:rPr>
              <a:t>commitee</a:t>
            </a:r>
            <a:r>
              <a:rPr lang="fr-FR" sz="2200" b="1" dirty="0">
                <a:solidFill>
                  <a:schemeClr val="bg1"/>
                </a:solidFill>
                <a:latin typeface="Arial" panose="020B0604020202020204" pitchFamily="34" charset="0"/>
                <a:cs typeface="Arial" panose="020B0604020202020204" pitchFamily="34" charset="0"/>
              </a:rPr>
              <a:t> (CSI)</a:t>
            </a:r>
          </a:p>
        </p:txBody>
      </p:sp>
    </p:spTree>
    <p:extLst>
      <p:ext uri="{BB962C8B-B14F-4D97-AF65-F5344CB8AC3E}">
        <p14:creationId xmlns:p14="http://schemas.microsoft.com/office/powerpoint/2010/main" val="2248407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8763" y="226599"/>
            <a:ext cx="8721652" cy="461665"/>
          </a:xfrm>
          <a:prstGeom prst="rect">
            <a:avLst/>
          </a:prstGeom>
        </p:spPr>
        <p:txBody>
          <a:bodyPr wrap="square">
            <a:spAutoFit/>
          </a:bodyPr>
          <a:lstStyle/>
          <a:p>
            <a:pPr algn="ctr"/>
            <a:r>
              <a:rPr lang="fr-FR" sz="2400" b="1" dirty="0">
                <a:solidFill>
                  <a:srgbClr val="000000"/>
                </a:solidFill>
                <a:latin typeface="Arial" panose="020B0604020202020204" pitchFamily="34" charset="0"/>
                <a:cs typeface="Arial" panose="020B0604020202020204" pitchFamily="34" charset="0"/>
              </a:rPr>
              <a:t>D3 - Meeting program</a:t>
            </a:r>
          </a:p>
        </p:txBody>
      </p:sp>
      <p:sp>
        <p:nvSpPr>
          <p:cNvPr id="9" name="Rectangle à coins arrondis 8"/>
          <p:cNvSpPr/>
          <p:nvPr/>
        </p:nvSpPr>
        <p:spPr>
          <a:xfrm>
            <a:off x="1621161" y="2755555"/>
            <a:ext cx="6135156" cy="176855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1637244" y="1574550"/>
            <a:ext cx="6102990" cy="94005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2036779" y="1844520"/>
            <a:ext cx="4572000" cy="400110"/>
          </a:xfrm>
          <a:prstGeom prst="rect">
            <a:avLst/>
          </a:prstGeom>
        </p:spPr>
        <p:txBody>
          <a:bodyPr>
            <a:spAutoFit/>
          </a:bodyPr>
          <a:lstStyle/>
          <a:p>
            <a:pPr lvl="0"/>
            <a:r>
              <a:rPr lang="fr-FR" sz="2000" b="1" dirty="0">
                <a:solidFill>
                  <a:schemeClr val="bg1"/>
                </a:solidFill>
              </a:rPr>
              <a:t>Introduction</a:t>
            </a:r>
          </a:p>
        </p:txBody>
      </p:sp>
      <p:sp>
        <p:nvSpPr>
          <p:cNvPr id="18" name="Rectangle 17"/>
          <p:cNvSpPr/>
          <p:nvPr/>
        </p:nvSpPr>
        <p:spPr>
          <a:xfrm>
            <a:off x="2086656" y="2567288"/>
            <a:ext cx="5410899" cy="2031325"/>
          </a:xfrm>
          <a:prstGeom prst="rect">
            <a:avLst/>
          </a:prstGeom>
        </p:spPr>
        <p:txBody>
          <a:bodyPr wrap="square">
            <a:spAutoFit/>
          </a:bodyPr>
          <a:lstStyle/>
          <a:p>
            <a:pPr lvl="0">
              <a:lnSpc>
                <a:spcPct val="150000"/>
              </a:lnSpc>
            </a:pPr>
            <a:r>
              <a:rPr lang="fr-FR" sz="2100" b="1" dirty="0">
                <a:solidFill>
                  <a:schemeClr val="bg1"/>
                </a:solidFill>
              </a:rPr>
              <a:t>Retro-planning for </a:t>
            </a:r>
            <a:r>
              <a:rPr lang="fr-FR" sz="2100" b="1" dirty="0" err="1">
                <a:solidFill>
                  <a:schemeClr val="bg1"/>
                </a:solidFill>
              </a:rPr>
              <a:t>thesis</a:t>
            </a:r>
            <a:r>
              <a:rPr lang="fr-FR" sz="2100" b="1" dirty="0">
                <a:solidFill>
                  <a:schemeClr val="bg1"/>
                </a:solidFill>
              </a:rPr>
              <a:t> </a:t>
            </a:r>
            <a:r>
              <a:rPr lang="fr-FR" sz="2100" b="1" dirty="0" err="1">
                <a:solidFill>
                  <a:schemeClr val="bg1"/>
                </a:solidFill>
              </a:rPr>
              <a:t>defencse</a:t>
            </a:r>
            <a:endParaRPr lang="fr-FR" sz="2100" b="1" dirty="0">
              <a:solidFill>
                <a:schemeClr val="bg1"/>
              </a:solidFill>
            </a:endParaRPr>
          </a:p>
          <a:p>
            <a:pPr lvl="0">
              <a:lnSpc>
                <a:spcPct val="150000"/>
              </a:lnSpc>
            </a:pPr>
            <a:r>
              <a:rPr lang="fr-FR" sz="2100" b="1" dirty="0" err="1">
                <a:solidFill>
                  <a:schemeClr val="bg1"/>
                </a:solidFill>
              </a:rPr>
              <a:t>Thesis</a:t>
            </a:r>
            <a:r>
              <a:rPr lang="fr-FR" sz="2100" b="1" dirty="0">
                <a:solidFill>
                  <a:schemeClr val="bg1"/>
                </a:solidFill>
              </a:rPr>
              <a:t> </a:t>
            </a:r>
            <a:r>
              <a:rPr lang="fr-FR" sz="2100" b="1" dirty="0" err="1">
                <a:solidFill>
                  <a:schemeClr val="bg1"/>
                </a:solidFill>
              </a:rPr>
              <a:t>committee</a:t>
            </a:r>
            <a:endParaRPr lang="fr-FR" sz="2100" b="1" dirty="0">
              <a:solidFill>
                <a:schemeClr val="bg1"/>
              </a:solidFill>
            </a:endParaRPr>
          </a:p>
          <a:p>
            <a:pPr lvl="0">
              <a:lnSpc>
                <a:spcPct val="150000"/>
              </a:lnSpc>
            </a:pPr>
            <a:r>
              <a:rPr lang="fr-FR" sz="2100" b="1" dirty="0">
                <a:solidFill>
                  <a:schemeClr val="bg1"/>
                </a:solidFill>
              </a:rPr>
              <a:t>The </a:t>
            </a:r>
            <a:r>
              <a:rPr lang="fr-FR" sz="2100" b="1" dirty="0" err="1">
                <a:solidFill>
                  <a:schemeClr val="bg1"/>
                </a:solidFill>
              </a:rPr>
              <a:t>thesis</a:t>
            </a:r>
            <a:r>
              <a:rPr lang="fr-FR" sz="2100" b="1" dirty="0">
                <a:solidFill>
                  <a:schemeClr val="bg1"/>
                </a:solidFill>
              </a:rPr>
              <a:t> </a:t>
            </a:r>
            <a:r>
              <a:rPr lang="fr-FR" sz="2100" b="1" dirty="0" err="1">
                <a:solidFill>
                  <a:schemeClr val="bg1"/>
                </a:solidFill>
              </a:rPr>
              <a:t>oath</a:t>
            </a:r>
            <a:r>
              <a:rPr lang="fr-FR" sz="2100" b="1" dirty="0">
                <a:solidFill>
                  <a:schemeClr val="bg1"/>
                </a:solidFill>
              </a:rPr>
              <a:t> </a:t>
            </a:r>
          </a:p>
          <a:p>
            <a:pPr lvl="0">
              <a:lnSpc>
                <a:spcPct val="150000"/>
              </a:lnSpc>
            </a:pPr>
            <a:r>
              <a:rPr lang="fr-FR" sz="2100" b="1" dirty="0">
                <a:solidFill>
                  <a:schemeClr val="bg1"/>
                </a:solidFill>
              </a:rPr>
              <a:t>D4 registration – </a:t>
            </a:r>
            <a:r>
              <a:rPr lang="fr-FR" sz="2100" b="1" dirty="0" err="1">
                <a:solidFill>
                  <a:schemeClr val="bg1"/>
                </a:solidFill>
              </a:rPr>
              <a:t>derogatory</a:t>
            </a:r>
            <a:r>
              <a:rPr lang="fr-FR" sz="2100" b="1" dirty="0">
                <a:solidFill>
                  <a:schemeClr val="bg1"/>
                </a:solidFill>
              </a:rPr>
              <a:t> </a:t>
            </a:r>
            <a:r>
              <a:rPr lang="fr-FR" sz="2100" b="1" dirty="0" err="1">
                <a:solidFill>
                  <a:schemeClr val="bg1"/>
                </a:solidFill>
              </a:rPr>
              <a:t>regime</a:t>
            </a:r>
            <a:endParaRPr lang="fr-FR" sz="2000" b="1" dirty="0">
              <a:solidFill>
                <a:schemeClr val="bg1"/>
              </a:solidFill>
            </a:endParaRPr>
          </a:p>
        </p:txBody>
      </p:sp>
      <p:sp>
        <p:nvSpPr>
          <p:cNvPr id="19" name="Rectangle à coins arrondis 18"/>
          <p:cNvSpPr/>
          <p:nvPr/>
        </p:nvSpPr>
        <p:spPr>
          <a:xfrm>
            <a:off x="1674846" y="4754703"/>
            <a:ext cx="6139344" cy="1119930"/>
          </a:xfrm>
          <a:prstGeom prst="round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2015998" y="4754703"/>
            <a:ext cx="5205469" cy="1038746"/>
          </a:xfrm>
          <a:prstGeom prst="rect">
            <a:avLst/>
          </a:prstGeom>
        </p:spPr>
        <p:txBody>
          <a:bodyPr wrap="square">
            <a:spAutoFit/>
          </a:bodyPr>
          <a:lstStyle/>
          <a:p>
            <a:pPr lvl="0">
              <a:lnSpc>
                <a:spcPct val="150000"/>
              </a:lnSpc>
            </a:pPr>
            <a:r>
              <a:rPr lang="fr-FR" sz="2100" b="1" dirty="0" err="1">
                <a:solidFill>
                  <a:schemeClr val="bg1"/>
                </a:solidFill>
              </a:rPr>
              <a:t>After</a:t>
            </a:r>
            <a:r>
              <a:rPr lang="fr-FR" sz="2100" b="1" dirty="0">
                <a:solidFill>
                  <a:schemeClr val="bg1"/>
                </a:solidFill>
              </a:rPr>
              <a:t> PhD</a:t>
            </a:r>
          </a:p>
          <a:p>
            <a:pPr lvl="1">
              <a:lnSpc>
                <a:spcPct val="150000"/>
              </a:lnSpc>
            </a:pPr>
            <a:r>
              <a:rPr lang="fr-FR" sz="2000" b="1" dirty="0">
                <a:solidFill>
                  <a:schemeClr val="bg1"/>
                </a:solidFill>
              </a:rPr>
              <a:t>Professional </a:t>
            </a:r>
            <a:r>
              <a:rPr lang="fr-FR" sz="2000" b="1" dirty="0" err="1">
                <a:solidFill>
                  <a:schemeClr val="bg1"/>
                </a:solidFill>
              </a:rPr>
              <a:t>carreer</a:t>
            </a:r>
            <a:r>
              <a:rPr lang="fr-FR" sz="2000" b="1" dirty="0">
                <a:solidFill>
                  <a:schemeClr val="bg1"/>
                </a:solidFill>
              </a:rPr>
              <a:t> in public </a:t>
            </a:r>
            <a:r>
              <a:rPr lang="fr-FR" sz="2000" b="1" dirty="0" err="1">
                <a:solidFill>
                  <a:schemeClr val="bg1"/>
                </a:solidFill>
              </a:rPr>
              <a:t>sector</a:t>
            </a:r>
            <a:endParaRPr lang="fr-FR" sz="2000" b="1" dirty="0">
              <a:solidFill>
                <a:schemeClr val="bg1"/>
              </a:solidFill>
            </a:endParaRPr>
          </a:p>
        </p:txBody>
      </p:sp>
    </p:spTree>
    <p:extLst>
      <p:ext uri="{BB962C8B-B14F-4D97-AF65-F5344CB8AC3E}">
        <p14:creationId xmlns:p14="http://schemas.microsoft.com/office/powerpoint/2010/main" val="118688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
          <p:cNvSpPr>
            <a:spLocks noGrp="1"/>
          </p:cNvSpPr>
          <p:nvPr>
            <p:ph type="title"/>
          </p:nvPr>
        </p:nvSpPr>
        <p:spPr>
          <a:xfrm>
            <a:off x="1510749" y="105855"/>
            <a:ext cx="6652590" cy="661737"/>
          </a:xfrm>
        </p:spPr>
        <p:txBody>
          <a:bodyPr>
            <a:normAutofit/>
          </a:bodyPr>
          <a:lstStyle/>
          <a:p>
            <a:r>
              <a:rPr lang="fr-FR" sz="2800" b="1" dirty="0" err="1"/>
              <a:t>Preparation</a:t>
            </a:r>
            <a:r>
              <a:rPr lang="fr-FR" sz="2800" b="1" dirty="0"/>
              <a:t> for </a:t>
            </a:r>
            <a:r>
              <a:rPr lang="fr-FR" sz="2800" b="1" dirty="0" err="1"/>
              <a:t>further</a:t>
            </a:r>
            <a:r>
              <a:rPr lang="fr-FR" sz="2800" b="1" dirty="0"/>
              <a:t> </a:t>
            </a:r>
            <a:r>
              <a:rPr lang="fr-FR" sz="2800" b="1" dirty="0" err="1"/>
              <a:t>career</a:t>
            </a:r>
            <a:r>
              <a:rPr lang="fr-FR" sz="2800" b="1" dirty="0"/>
              <a:t> </a:t>
            </a:r>
            <a:r>
              <a:rPr lang="fr-FR" sz="2800" b="1" dirty="0" err="1"/>
              <a:t>development</a:t>
            </a:r>
            <a:endParaRPr lang="fr-FR" sz="2800" b="1" dirty="0"/>
          </a:p>
        </p:txBody>
      </p:sp>
      <p:cxnSp>
        <p:nvCxnSpPr>
          <p:cNvPr id="29" name="Connecteur droit 28"/>
          <p:cNvCxnSpPr/>
          <p:nvPr/>
        </p:nvCxnSpPr>
        <p:spPr>
          <a:xfrm flipV="1">
            <a:off x="147842" y="682488"/>
            <a:ext cx="8943149" cy="359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 name="Imag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6" y="3873231"/>
            <a:ext cx="1659717" cy="1659717"/>
          </a:xfrm>
          <a:prstGeom prst="rect">
            <a:avLst/>
          </a:prstGeom>
        </p:spPr>
      </p:pic>
      <p:pic>
        <p:nvPicPr>
          <p:cNvPr id="27" name="Imag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5562" y="2417040"/>
            <a:ext cx="2571863" cy="1928897"/>
          </a:xfrm>
          <a:prstGeom prst="rect">
            <a:avLst/>
          </a:prstGeom>
        </p:spPr>
      </p:pic>
      <p:pic>
        <p:nvPicPr>
          <p:cNvPr id="31" name="Imag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2100" y="1612562"/>
            <a:ext cx="2273291" cy="1713301"/>
          </a:xfrm>
          <a:prstGeom prst="rect">
            <a:avLst/>
          </a:prstGeom>
        </p:spPr>
      </p:pic>
      <p:graphicFrame>
        <p:nvGraphicFramePr>
          <p:cNvPr id="32" name="Diagramme 31"/>
          <p:cNvGraphicFramePr/>
          <p:nvPr>
            <p:extLst/>
          </p:nvPr>
        </p:nvGraphicFramePr>
        <p:xfrm>
          <a:off x="4191501" y="4172993"/>
          <a:ext cx="3207728" cy="216828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33" name="Groupe 32"/>
          <p:cNvGrpSpPr/>
          <p:nvPr/>
        </p:nvGrpSpPr>
        <p:grpSpPr>
          <a:xfrm>
            <a:off x="6178133" y="983407"/>
            <a:ext cx="2207258" cy="411180"/>
            <a:chOff x="1314829" y="1330234"/>
            <a:chExt cx="1626722" cy="411180"/>
          </a:xfrm>
        </p:grpSpPr>
        <p:grpSp>
          <p:nvGrpSpPr>
            <p:cNvPr id="34" name="Group 9"/>
            <p:cNvGrpSpPr>
              <a:grpSpLocks/>
            </p:cNvGrpSpPr>
            <p:nvPr/>
          </p:nvGrpSpPr>
          <p:grpSpPr bwMode="auto">
            <a:xfrm>
              <a:off x="1314829" y="1330234"/>
              <a:ext cx="1626722" cy="411180"/>
              <a:chOff x="3623" y="1413"/>
              <a:chExt cx="1321" cy="294"/>
            </a:xfrm>
          </p:grpSpPr>
          <p:sp>
            <p:nvSpPr>
              <p:cNvPr id="55" name="AutoShape 10"/>
              <p:cNvSpPr>
                <a:spLocks noChangeArrowheads="1"/>
              </p:cNvSpPr>
              <p:nvPr/>
            </p:nvSpPr>
            <p:spPr bwMode="gray">
              <a:xfrm>
                <a:off x="3623" y="1413"/>
                <a:ext cx="1321" cy="294"/>
              </a:xfrm>
              <a:prstGeom prst="roundRect">
                <a:avLst>
                  <a:gd name="adj" fmla="val 50000"/>
                </a:avLst>
              </a:prstGeom>
              <a:gradFill rotWithShape="1">
                <a:gsLst>
                  <a:gs pos="0">
                    <a:schemeClr val="accent1">
                      <a:gamma/>
                      <a:shade val="89020"/>
                      <a:invGamma/>
                    </a:schemeClr>
                  </a:gs>
                  <a:gs pos="50000">
                    <a:schemeClr val="accent1"/>
                  </a:gs>
                  <a:gs pos="100000">
                    <a:schemeClr val="accent1">
                      <a:gamma/>
                      <a:shade val="89020"/>
                      <a:invGamma/>
                    </a:schemeClr>
                  </a:gs>
                </a:gsLst>
                <a:lin ang="0" scaled="1"/>
              </a:gradFill>
              <a:ln w="12700">
                <a:solidFill>
                  <a:schemeClr val="accent1"/>
                </a:solidFill>
                <a:round/>
                <a:headEnd/>
                <a:tailEnd/>
              </a:ln>
              <a:effectLst>
                <a:outerShdw dist="53882" dir="2700000" algn="ctr" rotWithShape="0">
                  <a:srgbClr val="292929">
                    <a:alpha val="50000"/>
                  </a:srgbClr>
                </a:outerShdw>
              </a:effectLst>
            </p:spPr>
            <p:txBody>
              <a:bodyPr wrap="none" anchor="ctr"/>
              <a:lstStyle/>
              <a:p>
                <a:pPr algn="ctr"/>
                <a:endParaRPr lang="fr-FR"/>
              </a:p>
            </p:txBody>
          </p:sp>
          <p:sp>
            <p:nvSpPr>
              <p:cNvPr id="56" name="AutoShape 11"/>
              <p:cNvSpPr>
                <a:spLocks noChangeArrowheads="1"/>
              </p:cNvSpPr>
              <p:nvPr/>
            </p:nvSpPr>
            <p:spPr bwMode="gray">
              <a:xfrm flipH="1">
                <a:off x="4878"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57" name="AutoShape 12"/>
              <p:cNvSpPr>
                <a:spLocks noChangeArrowheads="1"/>
              </p:cNvSpPr>
              <p:nvPr/>
            </p:nvSpPr>
            <p:spPr bwMode="gray">
              <a:xfrm>
                <a:off x="3637"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grpSp>
        <p:sp>
          <p:nvSpPr>
            <p:cNvPr id="54" name="Text Box 18"/>
            <p:cNvSpPr txBox="1">
              <a:spLocks noChangeArrowheads="1"/>
            </p:cNvSpPr>
            <p:nvPr/>
          </p:nvSpPr>
          <p:spPr bwMode="white">
            <a:xfrm>
              <a:off x="1403158" y="1366833"/>
              <a:ext cx="1538393" cy="3365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fr-FR" sz="1600" b="1" dirty="0">
                  <a:solidFill>
                    <a:srgbClr val="F8F8F8"/>
                  </a:solidFill>
                  <a:cs typeface="Arial" panose="020B0604020202020204" pitchFamily="34" charset="0"/>
                </a:rPr>
                <a:t>The day after</a:t>
              </a:r>
            </a:p>
          </p:txBody>
        </p:sp>
      </p:grpSp>
      <p:grpSp>
        <p:nvGrpSpPr>
          <p:cNvPr id="58" name="Groupe 57"/>
          <p:cNvGrpSpPr/>
          <p:nvPr/>
        </p:nvGrpSpPr>
        <p:grpSpPr>
          <a:xfrm>
            <a:off x="2813775" y="1639245"/>
            <a:ext cx="2207258" cy="411180"/>
            <a:chOff x="1314829" y="1330234"/>
            <a:chExt cx="1626722" cy="411180"/>
          </a:xfrm>
        </p:grpSpPr>
        <p:grpSp>
          <p:nvGrpSpPr>
            <p:cNvPr id="59" name="Group 9"/>
            <p:cNvGrpSpPr>
              <a:grpSpLocks/>
            </p:cNvGrpSpPr>
            <p:nvPr/>
          </p:nvGrpSpPr>
          <p:grpSpPr bwMode="auto">
            <a:xfrm>
              <a:off x="1314829" y="1330234"/>
              <a:ext cx="1626722" cy="411180"/>
              <a:chOff x="3623" y="1413"/>
              <a:chExt cx="1321" cy="294"/>
            </a:xfrm>
          </p:grpSpPr>
          <p:sp>
            <p:nvSpPr>
              <p:cNvPr id="61" name="AutoShape 10"/>
              <p:cNvSpPr>
                <a:spLocks noChangeArrowheads="1"/>
              </p:cNvSpPr>
              <p:nvPr/>
            </p:nvSpPr>
            <p:spPr bwMode="gray">
              <a:xfrm>
                <a:off x="3623" y="1413"/>
                <a:ext cx="1321" cy="294"/>
              </a:xfrm>
              <a:prstGeom prst="roundRect">
                <a:avLst>
                  <a:gd name="adj" fmla="val 50000"/>
                </a:avLst>
              </a:prstGeom>
              <a:gradFill rotWithShape="1">
                <a:gsLst>
                  <a:gs pos="0">
                    <a:schemeClr val="accent1">
                      <a:gamma/>
                      <a:shade val="89020"/>
                      <a:invGamma/>
                    </a:schemeClr>
                  </a:gs>
                  <a:gs pos="50000">
                    <a:schemeClr val="accent1"/>
                  </a:gs>
                  <a:gs pos="100000">
                    <a:schemeClr val="accent1">
                      <a:gamma/>
                      <a:shade val="89020"/>
                      <a:invGamma/>
                    </a:schemeClr>
                  </a:gs>
                </a:gsLst>
                <a:lin ang="0" scaled="1"/>
              </a:gradFill>
              <a:ln w="12700">
                <a:solidFill>
                  <a:schemeClr val="accent1"/>
                </a:solidFill>
                <a:round/>
                <a:headEnd/>
                <a:tailEnd/>
              </a:ln>
              <a:effectLst>
                <a:outerShdw dist="53882" dir="2700000" algn="ctr" rotWithShape="0">
                  <a:srgbClr val="292929">
                    <a:alpha val="50000"/>
                  </a:srgbClr>
                </a:outerShdw>
              </a:effectLst>
            </p:spPr>
            <p:txBody>
              <a:bodyPr wrap="none" anchor="ctr"/>
              <a:lstStyle/>
              <a:p>
                <a:pPr algn="ctr"/>
                <a:endParaRPr lang="fr-FR"/>
              </a:p>
            </p:txBody>
          </p:sp>
          <p:sp>
            <p:nvSpPr>
              <p:cNvPr id="62" name="AutoShape 11"/>
              <p:cNvSpPr>
                <a:spLocks noChangeArrowheads="1"/>
              </p:cNvSpPr>
              <p:nvPr/>
            </p:nvSpPr>
            <p:spPr bwMode="gray">
              <a:xfrm flipH="1">
                <a:off x="4878"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63" name="AutoShape 12"/>
              <p:cNvSpPr>
                <a:spLocks noChangeArrowheads="1"/>
              </p:cNvSpPr>
              <p:nvPr/>
            </p:nvSpPr>
            <p:spPr bwMode="gray">
              <a:xfrm>
                <a:off x="3637"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grpSp>
        <p:sp>
          <p:nvSpPr>
            <p:cNvPr id="60" name="Text Box 18"/>
            <p:cNvSpPr txBox="1">
              <a:spLocks noChangeArrowheads="1"/>
            </p:cNvSpPr>
            <p:nvPr/>
          </p:nvSpPr>
          <p:spPr bwMode="white">
            <a:xfrm>
              <a:off x="1403158" y="1366833"/>
              <a:ext cx="1538393" cy="3365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fr-FR" sz="1600" b="1" dirty="0">
                  <a:solidFill>
                    <a:srgbClr val="F8F8F8"/>
                  </a:solidFill>
                  <a:cs typeface="Arial" panose="020B0604020202020204" pitchFamily="34" charset="0"/>
                </a:rPr>
                <a:t>Tomorrow</a:t>
              </a:r>
            </a:p>
          </p:txBody>
        </p:sp>
      </p:grpSp>
      <p:grpSp>
        <p:nvGrpSpPr>
          <p:cNvPr id="64" name="Groupe 63"/>
          <p:cNvGrpSpPr/>
          <p:nvPr/>
        </p:nvGrpSpPr>
        <p:grpSpPr>
          <a:xfrm>
            <a:off x="383055" y="3221499"/>
            <a:ext cx="2207258" cy="411180"/>
            <a:chOff x="1314829" y="1330234"/>
            <a:chExt cx="1626722" cy="411180"/>
          </a:xfrm>
        </p:grpSpPr>
        <p:grpSp>
          <p:nvGrpSpPr>
            <p:cNvPr id="65" name="Group 9"/>
            <p:cNvGrpSpPr>
              <a:grpSpLocks/>
            </p:cNvGrpSpPr>
            <p:nvPr/>
          </p:nvGrpSpPr>
          <p:grpSpPr bwMode="auto">
            <a:xfrm>
              <a:off x="1314829" y="1330234"/>
              <a:ext cx="1626722" cy="411180"/>
              <a:chOff x="3623" y="1413"/>
              <a:chExt cx="1321" cy="294"/>
            </a:xfrm>
          </p:grpSpPr>
          <p:sp>
            <p:nvSpPr>
              <p:cNvPr id="67" name="AutoShape 10"/>
              <p:cNvSpPr>
                <a:spLocks noChangeArrowheads="1"/>
              </p:cNvSpPr>
              <p:nvPr/>
            </p:nvSpPr>
            <p:spPr bwMode="gray">
              <a:xfrm>
                <a:off x="3623" y="1413"/>
                <a:ext cx="1321" cy="294"/>
              </a:xfrm>
              <a:prstGeom prst="roundRect">
                <a:avLst>
                  <a:gd name="adj" fmla="val 50000"/>
                </a:avLst>
              </a:prstGeom>
              <a:gradFill rotWithShape="1">
                <a:gsLst>
                  <a:gs pos="0">
                    <a:schemeClr val="accent1">
                      <a:gamma/>
                      <a:shade val="89020"/>
                      <a:invGamma/>
                    </a:schemeClr>
                  </a:gs>
                  <a:gs pos="50000">
                    <a:schemeClr val="accent1"/>
                  </a:gs>
                  <a:gs pos="100000">
                    <a:schemeClr val="accent1">
                      <a:gamma/>
                      <a:shade val="89020"/>
                      <a:invGamma/>
                    </a:schemeClr>
                  </a:gs>
                </a:gsLst>
                <a:lin ang="0" scaled="1"/>
              </a:gradFill>
              <a:ln w="12700">
                <a:solidFill>
                  <a:schemeClr val="accent1"/>
                </a:solidFill>
                <a:round/>
                <a:headEnd/>
                <a:tailEnd/>
              </a:ln>
              <a:effectLst>
                <a:outerShdw dist="53882" dir="2700000" algn="ctr" rotWithShape="0">
                  <a:srgbClr val="292929">
                    <a:alpha val="50000"/>
                  </a:srgbClr>
                </a:outerShdw>
              </a:effectLst>
            </p:spPr>
            <p:txBody>
              <a:bodyPr wrap="none" anchor="ctr"/>
              <a:lstStyle/>
              <a:p>
                <a:pPr algn="ctr"/>
                <a:endParaRPr lang="fr-FR"/>
              </a:p>
            </p:txBody>
          </p:sp>
          <p:sp>
            <p:nvSpPr>
              <p:cNvPr id="68" name="AutoShape 11"/>
              <p:cNvSpPr>
                <a:spLocks noChangeArrowheads="1"/>
              </p:cNvSpPr>
              <p:nvPr/>
            </p:nvSpPr>
            <p:spPr bwMode="gray">
              <a:xfrm flipH="1">
                <a:off x="4878"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sp>
            <p:nvSpPr>
              <p:cNvPr id="69" name="AutoShape 12"/>
              <p:cNvSpPr>
                <a:spLocks noChangeArrowheads="1"/>
              </p:cNvSpPr>
              <p:nvPr/>
            </p:nvSpPr>
            <p:spPr bwMode="gray">
              <a:xfrm>
                <a:off x="3637"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a:p>
            </p:txBody>
          </p:sp>
        </p:grpSp>
        <p:sp>
          <p:nvSpPr>
            <p:cNvPr id="66" name="Text Box 18"/>
            <p:cNvSpPr txBox="1">
              <a:spLocks noChangeArrowheads="1"/>
            </p:cNvSpPr>
            <p:nvPr/>
          </p:nvSpPr>
          <p:spPr bwMode="white">
            <a:xfrm>
              <a:off x="1403158" y="1366833"/>
              <a:ext cx="1538393" cy="3365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fr-FR" sz="1600" b="1" dirty="0">
                  <a:solidFill>
                    <a:srgbClr val="F8F8F8"/>
                  </a:solidFill>
                  <a:cs typeface="Arial" panose="020B0604020202020204" pitchFamily="34" charset="0"/>
                </a:rPr>
                <a:t>Today</a:t>
              </a:r>
            </a:p>
          </p:txBody>
        </p:sp>
      </p:grpSp>
    </p:spTree>
    <p:extLst>
      <p:ext uri="{BB962C8B-B14F-4D97-AF65-F5344CB8AC3E}">
        <p14:creationId xmlns:p14="http://schemas.microsoft.com/office/powerpoint/2010/main" val="3579846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
          <p:cNvSpPr>
            <a:spLocks noGrp="1"/>
          </p:cNvSpPr>
          <p:nvPr>
            <p:ph type="title"/>
          </p:nvPr>
        </p:nvSpPr>
        <p:spPr>
          <a:xfrm>
            <a:off x="1510749" y="105855"/>
            <a:ext cx="5632174" cy="661737"/>
          </a:xfrm>
        </p:spPr>
        <p:txBody>
          <a:bodyPr/>
          <a:lstStyle/>
          <a:p>
            <a:r>
              <a:rPr lang="fr-FR" sz="2800" b="1" dirty="0"/>
              <a:t>The challenges of </a:t>
            </a:r>
            <a:r>
              <a:rPr lang="fr-FR" sz="2800" b="1" dirty="0" err="1"/>
              <a:t>tomorrow</a:t>
            </a:r>
            <a:endParaRPr lang="fr-FR" sz="2800" b="1" dirty="0"/>
          </a:p>
        </p:txBody>
      </p:sp>
      <p:cxnSp>
        <p:nvCxnSpPr>
          <p:cNvPr id="29" name="Connecteur droit 28"/>
          <p:cNvCxnSpPr/>
          <p:nvPr/>
        </p:nvCxnSpPr>
        <p:spPr>
          <a:xfrm flipV="1">
            <a:off x="147842" y="682488"/>
            <a:ext cx="8943149" cy="359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439847" y="817101"/>
            <a:ext cx="7515262" cy="646331"/>
          </a:xfrm>
          <a:prstGeom prst="rect">
            <a:avLst/>
          </a:prstGeom>
          <a:noFill/>
        </p:spPr>
        <p:txBody>
          <a:bodyPr wrap="none" rtlCol="0">
            <a:spAutoFit/>
          </a:bodyPr>
          <a:lstStyle/>
          <a:p>
            <a:r>
              <a:rPr lang="fr-FR" dirty="0" err="1"/>
              <a:t>Why</a:t>
            </a:r>
            <a:r>
              <a:rPr lang="fr-FR" dirty="0"/>
              <a:t> do </a:t>
            </a:r>
            <a:r>
              <a:rPr lang="fr-FR" dirty="0" err="1"/>
              <a:t>we</a:t>
            </a:r>
            <a:r>
              <a:rPr lang="fr-FR" dirty="0"/>
              <a:t> </a:t>
            </a:r>
            <a:r>
              <a:rPr lang="fr-FR" dirty="0" err="1"/>
              <a:t>need</a:t>
            </a:r>
            <a:r>
              <a:rPr lang="fr-FR" dirty="0"/>
              <a:t> a PhD?</a:t>
            </a:r>
          </a:p>
          <a:p>
            <a:r>
              <a:rPr lang="en-US" dirty="0"/>
              <a:t>Need for highly competent young women and men to solve today's challenges</a:t>
            </a:r>
            <a:endParaRPr lang="fr-FR" dirty="0"/>
          </a:p>
        </p:txBody>
      </p:sp>
      <p:pic>
        <p:nvPicPr>
          <p:cNvPr id="7"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150" y="1674425"/>
            <a:ext cx="8488288" cy="4432772"/>
          </a:xfrm>
          <a:prstGeom prst="rect">
            <a:avLst/>
          </a:prstGeom>
        </p:spPr>
      </p:pic>
      <p:sp>
        <p:nvSpPr>
          <p:cNvPr id="2" name="Losange 1"/>
          <p:cNvSpPr/>
          <p:nvPr/>
        </p:nvSpPr>
        <p:spPr>
          <a:xfrm>
            <a:off x="3254530" y="3345227"/>
            <a:ext cx="340595" cy="301013"/>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Losange 7"/>
          <p:cNvSpPr/>
          <p:nvPr/>
        </p:nvSpPr>
        <p:spPr>
          <a:xfrm>
            <a:off x="4537988" y="3345227"/>
            <a:ext cx="335026" cy="301012"/>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Losange 8"/>
          <p:cNvSpPr/>
          <p:nvPr/>
        </p:nvSpPr>
        <p:spPr>
          <a:xfrm>
            <a:off x="7200838" y="3345227"/>
            <a:ext cx="307465" cy="301011"/>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Losange 9"/>
          <p:cNvSpPr/>
          <p:nvPr/>
        </p:nvSpPr>
        <p:spPr>
          <a:xfrm>
            <a:off x="646691" y="4526564"/>
            <a:ext cx="358581" cy="334143"/>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Losange 10"/>
          <p:cNvSpPr/>
          <p:nvPr/>
        </p:nvSpPr>
        <p:spPr>
          <a:xfrm>
            <a:off x="3254529" y="4543128"/>
            <a:ext cx="340595" cy="301013"/>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Losange 11"/>
          <p:cNvSpPr/>
          <p:nvPr/>
        </p:nvSpPr>
        <p:spPr>
          <a:xfrm>
            <a:off x="5850145" y="4543127"/>
            <a:ext cx="340595" cy="301013"/>
          </a:xfrm>
          <a:prstGeom prst="diamon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llipse 2"/>
          <p:cNvSpPr/>
          <p:nvPr/>
        </p:nvSpPr>
        <p:spPr>
          <a:xfrm>
            <a:off x="3226043" y="2449657"/>
            <a:ext cx="397565" cy="417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619416" y="2472840"/>
            <a:ext cx="397565" cy="41756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7200838" y="2449657"/>
            <a:ext cx="397565" cy="417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646691" y="3682031"/>
            <a:ext cx="397565" cy="417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260207" y="3701941"/>
            <a:ext cx="397565" cy="417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5862367" y="3663515"/>
            <a:ext cx="397565" cy="417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75441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1688457" y="1662896"/>
            <a:ext cx="1351720" cy="647463"/>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itre 1"/>
          <p:cNvSpPr>
            <a:spLocks noGrp="1"/>
          </p:cNvSpPr>
          <p:nvPr>
            <p:ph type="title"/>
          </p:nvPr>
        </p:nvSpPr>
        <p:spPr>
          <a:xfrm>
            <a:off x="1510749" y="105855"/>
            <a:ext cx="5632174" cy="661737"/>
          </a:xfrm>
        </p:spPr>
        <p:txBody>
          <a:bodyPr/>
          <a:lstStyle/>
          <a:p>
            <a:r>
              <a:rPr lang="fr-FR" sz="2800" b="1" dirty="0" err="1"/>
              <a:t>Skills</a:t>
            </a:r>
            <a:r>
              <a:rPr lang="fr-FR" sz="2800" b="1" dirty="0"/>
              <a:t> </a:t>
            </a:r>
            <a:r>
              <a:rPr lang="fr-FR" sz="2800" b="1" dirty="0" err="1"/>
              <a:t>after</a:t>
            </a:r>
            <a:r>
              <a:rPr lang="fr-FR" sz="2800" b="1" dirty="0"/>
              <a:t> a </a:t>
            </a:r>
            <a:r>
              <a:rPr lang="fr-FR" sz="2800" b="1" dirty="0" err="1"/>
              <a:t>successful</a:t>
            </a:r>
            <a:r>
              <a:rPr lang="fr-FR" sz="2800" b="1" dirty="0"/>
              <a:t> PhD</a:t>
            </a:r>
          </a:p>
        </p:txBody>
      </p:sp>
      <p:cxnSp>
        <p:nvCxnSpPr>
          <p:cNvPr id="29" name="Connecteur droit 28"/>
          <p:cNvCxnSpPr/>
          <p:nvPr/>
        </p:nvCxnSpPr>
        <p:spPr>
          <a:xfrm flipV="1">
            <a:off x="147842" y="682488"/>
            <a:ext cx="8943149" cy="359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1750931" y="1848127"/>
            <a:ext cx="1226772" cy="461665"/>
          </a:xfrm>
          <a:prstGeom prst="rect">
            <a:avLst/>
          </a:prstGeom>
          <a:noFill/>
        </p:spPr>
        <p:txBody>
          <a:bodyPr wrap="square" rtlCol="0">
            <a:spAutoFit/>
          </a:bodyPr>
          <a:lstStyle/>
          <a:p>
            <a:pPr algn="ctr"/>
            <a:r>
              <a:rPr lang="fr-FR" sz="1200" b="1" dirty="0"/>
              <a:t>Communication </a:t>
            </a:r>
            <a:r>
              <a:rPr lang="fr-FR" sz="1200" b="1" dirty="0" err="1"/>
              <a:t>skills</a:t>
            </a:r>
            <a:r>
              <a:rPr lang="fr-FR" sz="1200" b="1" dirty="0"/>
              <a:t> </a:t>
            </a:r>
          </a:p>
        </p:txBody>
      </p:sp>
      <p:sp>
        <p:nvSpPr>
          <p:cNvPr id="8" name="ZoneTexte 7"/>
          <p:cNvSpPr txBox="1"/>
          <p:nvPr/>
        </p:nvSpPr>
        <p:spPr>
          <a:xfrm>
            <a:off x="477081" y="2334276"/>
            <a:ext cx="1226772" cy="461665"/>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200" dirty="0"/>
              <a:t>Oral </a:t>
            </a:r>
            <a:r>
              <a:rPr lang="fr-FR" sz="1200" dirty="0" err="1"/>
              <a:t>presentations</a:t>
            </a:r>
            <a:endParaRPr lang="fr-FR" sz="1200" dirty="0"/>
          </a:p>
        </p:txBody>
      </p:sp>
      <p:sp>
        <p:nvSpPr>
          <p:cNvPr id="9" name="ZoneTexte 8"/>
          <p:cNvSpPr txBox="1"/>
          <p:nvPr/>
        </p:nvSpPr>
        <p:spPr>
          <a:xfrm>
            <a:off x="641786" y="961613"/>
            <a:ext cx="1226772" cy="461665"/>
          </a:xfrm>
          <a:prstGeom prst="rect">
            <a:avLst/>
          </a:prstGeom>
          <a:solidFill>
            <a:schemeClr val="accent1">
              <a:lumMod val="40000"/>
              <a:lumOff val="60000"/>
            </a:schemeClr>
          </a:solidFill>
          <a:ln>
            <a:solidFill>
              <a:schemeClr val="accent1"/>
            </a:solidFill>
          </a:ln>
        </p:spPr>
        <p:txBody>
          <a:bodyPr wrap="square" rtlCol="0">
            <a:spAutoFit/>
          </a:bodyPr>
          <a:lstStyle/>
          <a:p>
            <a:pPr algn="ctr"/>
            <a:r>
              <a:rPr lang="fr-FR" sz="1200" dirty="0"/>
              <a:t>Argument construction</a:t>
            </a:r>
          </a:p>
        </p:txBody>
      </p:sp>
      <p:sp>
        <p:nvSpPr>
          <p:cNvPr id="10" name="ZoneTexte 9"/>
          <p:cNvSpPr txBox="1"/>
          <p:nvPr/>
        </p:nvSpPr>
        <p:spPr>
          <a:xfrm>
            <a:off x="2128850" y="961613"/>
            <a:ext cx="1226772" cy="646331"/>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pPr algn="ctr"/>
            <a:r>
              <a:rPr lang="fr-FR" sz="1200" dirty="0" err="1"/>
              <a:t>Writing</a:t>
            </a:r>
            <a:r>
              <a:rPr lang="fr-FR" sz="1200" dirty="0"/>
              <a:t> </a:t>
            </a:r>
            <a:r>
              <a:rPr lang="fr-FR" sz="1200" dirty="0" err="1"/>
              <a:t>skills</a:t>
            </a:r>
            <a:r>
              <a:rPr lang="fr-FR" sz="1200" dirty="0"/>
              <a:t> – Important for </a:t>
            </a:r>
            <a:r>
              <a:rPr lang="fr-FR" sz="1200" dirty="0" err="1"/>
              <a:t>publish</a:t>
            </a:r>
            <a:r>
              <a:rPr lang="fr-FR" sz="1200" dirty="0"/>
              <a:t> </a:t>
            </a:r>
            <a:r>
              <a:rPr lang="fr-FR" sz="1200" dirty="0" err="1"/>
              <a:t>papers</a:t>
            </a:r>
            <a:r>
              <a:rPr lang="fr-FR" sz="1200" dirty="0"/>
              <a:t>!</a:t>
            </a:r>
          </a:p>
        </p:txBody>
      </p:sp>
      <p:sp>
        <p:nvSpPr>
          <p:cNvPr id="12" name="Ellipse 11"/>
          <p:cNvSpPr/>
          <p:nvPr/>
        </p:nvSpPr>
        <p:spPr>
          <a:xfrm>
            <a:off x="1137545" y="3612504"/>
            <a:ext cx="1351720" cy="64746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37545" y="3653177"/>
            <a:ext cx="1362288" cy="646331"/>
          </a:xfrm>
          <a:prstGeom prst="rect">
            <a:avLst/>
          </a:prstGeom>
          <a:noFill/>
        </p:spPr>
        <p:txBody>
          <a:bodyPr wrap="square" rtlCol="0">
            <a:spAutoFit/>
          </a:bodyPr>
          <a:lstStyle/>
          <a:p>
            <a:pPr algn="ctr"/>
            <a:r>
              <a:rPr lang="fr-FR" sz="1200" b="1" dirty="0"/>
              <a:t>Information/</a:t>
            </a:r>
          </a:p>
          <a:p>
            <a:pPr algn="ctr"/>
            <a:r>
              <a:rPr lang="fr-FR" sz="1200" b="1" dirty="0"/>
              <a:t>Data Management </a:t>
            </a:r>
            <a:r>
              <a:rPr lang="fr-FR" sz="1200" b="1" dirty="0" err="1"/>
              <a:t>skills</a:t>
            </a:r>
            <a:endParaRPr lang="fr-FR" sz="1200" b="1" dirty="0"/>
          </a:p>
        </p:txBody>
      </p:sp>
      <p:sp>
        <p:nvSpPr>
          <p:cNvPr id="14" name="ZoneTexte 13"/>
          <p:cNvSpPr txBox="1"/>
          <p:nvPr/>
        </p:nvSpPr>
        <p:spPr>
          <a:xfrm>
            <a:off x="2065661" y="2978419"/>
            <a:ext cx="1226772" cy="646331"/>
          </a:xfrm>
          <a:prstGeom prst="rect">
            <a:avLst/>
          </a:prstGeom>
          <a:solidFill>
            <a:schemeClr val="accent2">
              <a:lumMod val="20000"/>
              <a:lumOff val="80000"/>
            </a:schemeClr>
          </a:solidFill>
          <a:ln>
            <a:solidFill>
              <a:schemeClr val="accent1">
                <a:lumMod val="40000"/>
                <a:lumOff val="60000"/>
              </a:schemeClr>
            </a:solidFill>
          </a:ln>
        </p:spPr>
        <p:txBody>
          <a:bodyPr wrap="square" rtlCol="0">
            <a:spAutoFit/>
          </a:bodyPr>
          <a:lstStyle/>
          <a:p>
            <a:pPr algn="ctr"/>
            <a:r>
              <a:rPr lang="fr-FR" sz="1200" dirty="0" err="1"/>
              <a:t>Keep</a:t>
            </a:r>
            <a:r>
              <a:rPr lang="fr-FR" sz="1200" dirty="0"/>
              <a:t> </a:t>
            </a:r>
            <a:r>
              <a:rPr lang="fr-FR" sz="1200" dirty="0" err="1"/>
              <a:t>track</a:t>
            </a:r>
            <a:r>
              <a:rPr lang="fr-FR" sz="1200" dirty="0"/>
              <a:t> of </a:t>
            </a:r>
            <a:r>
              <a:rPr lang="fr-FR" sz="1200" dirty="0" err="1"/>
              <a:t>papers</a:t>
            </a:r>
            <a:r>
              <a:rPr lang="fr-FR" sz="1200" dirty="0"/>
              <a:t> </a:t>
            </a:r>
            <a:r>
              <a:rPr lang="fr-FR" sz="1200" dirty="0" err="1"/>
              <a:t>you</a:t>
            </a:r>
            <a:r>
              <a:rPr lang="fr-FR" sz="1200" dirty="0"/>
              <a:t> have </a:t>
            </a:r>
            <a:r>
              <a:rPr lang="fr-FR" sz="1200" dirty="0" err="1"/>
              <a:t>read</a:t>
            </a:r>
            <a:endParaRPr lang="fr-FR" sz="1200" dirty="0"/>
          </a:p>
        </p:txBody>
      </p:sp>
      <p:sp>
        <p:nvSpPr>
          <p:cNvPr id="16" name="ZoneTexte 15"/>
          <p:cNvSpPr txBox="1"/>
          <p:nvPr/>
        </p:nvSpPr>
        <p:spPr>
          <a:xfrm>
            <a:off x="232159" y="2918339"/>
            <a:ext cx="1226772" cy="646331"/>
          </a:xfrm>
          <a:prstGeom prst="rect">
            <a:avLst/>
          </a:prstGeom>
          <a:solidFill>
            <a:schemeClr val="accent2">
              <a:lumMod val="20000"/>
              <a:lumOff val="80000"/>
            </a:schemeClr>
          </a:solidFill>
          <a:ln>
            <a:solidFill>
              <a:schemeClr val="accent1">
                <a:lumMod val="40000"/>
                <a:lumOff val="60000"/>
              </a:schemeClr>
            </a:solidFill>
          </a:ln>
        </p:spPr>
        <p:txBody>
          <a:bodyPr wrap="square" rtlCol="0">
            <a:spAutoFit/>
          </a:bodyPr>
          <a:lstStyle/>
          <a:p>
            <a:pPr algn="ctr"/>
            <a:r>
              <a:rPr lang="fr-FR" sz="1200" dirty="0" err="1"/>
              <a:t>Knowledge</a:t>
            </a:r>
            <a:r>
              <a:rPr lang="fr-FR" sz="1200" dirty="0"/>
              <a:t> of </a:t>
            </a:r>
            <a:r>
              <a:rPr lang="fr-FR" sz="1200" dirty="0" err="1"/>
              <a:t>using</a:t>
            </a:r>
            <a:r>
              <a:rPr lang="fr-FR" sz="1200" dirty="0"/>
              <a:t> </a:t>
            </a:r>
            <a:r>
              <a:rPr lang="fr-FR" sz="1200" dirty="0" err="1"/>
              <a:t>database</a:t>
            </a:r>
            <a:r>
              <a:rPr lang="fr-FR" sz="1200" dirty="0"/>
              <a:t> software</a:t>
            </a:r>
          </a:p>
        </p:txBody>
      </p:sp>
      <p:sp>
        <p:nvSpPr>
          <p:cNvPr id="17" name="ZoneTexte 16"/>
          <p:cNvSpPr txBox="1"/>
          <p:nvPr/>
        </p:nvSpPr>
        <p:spPr>
          <a:xfrm>
            <a:off x="397567" y="4342700"/>
            <a:ext cx="1226772" cy="646331"/>
          </a:xfrm>
          <a:prstGeom prst="rect">
            <a:avLst/>
          </a:prstGeom>
          <a:solidFill>
            <a:schemeClr val="accent2">
              <a:lumMod val="20000"/>
              <a:lumOff val="80000"/>
            </a:schemeClr>
          </a:solidFill>
          <a:ln>
            <a:solidFill>
              <a:schemeClr val="accent1">
                <a:lumMod val="40000"/>
                <a:lumOff val="60000"/>
              </a:schemeClr>
            </a:solidFill>
          </a:ln>
        </p:spPr>
        <p:txBody>
          <a:bodyPr wrap="square" rtlCol="0">
            <a:spAutoFit/>
          </a:bodyPr>
          <a:lstStyle/>
          <a:p>
            <a:pPr algn="ctr"/>
            <a:r>
              <a:rPr lang="fr-FR" sz="1200" dirty="0" err="1"/>
              <a:t>Referencing</a:t>
            </a:r>
            <a:r>
              <a:rPr lang="fr-FR" sz="1200" dirty="0"/>
              <a:t>/Citation programmes</a:t>
            </a:r>
          </a:p>
        </p:txBody>
      </p:sp>
      <p:sp>
        <p:nvSpPr>
          <p:cNvPr id="18" name="Ellipse 17"/>
          <p:cNvSpPr/>
          <p:nvPr/>
        </p:nvSpPr>
        <p:spPr>
          <a:xfrm>
            <a:off x="2451279" y="5394045"/>
            <a:ext cx="1351720" cy="64746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2513753" y="5486943"/>
            <a:ext cx="1226772" cy="461665"/>
          </a:xfrm>
          <a:prstGeom prst="rect">
            <a:avLst/>
          </a:prstGeom>
          <a:noFill/>
        </p:spPr>
        <p:txBody>
          <a:bodyPr wrap="square" rtlCol="0">
            <a:spAutoFit/>
          </a:bodyPr>
          <a:lstStyle/>
          <a:p>
            <a:pPr algn="ctr"/>
            <a:r>
              <a:rPr lang="fr-FR" sz="1200" b="1" dirty="0"/>
              <a:t>Time management</a:t>
            </a:r>
          </a:p>
        </p:txBody>
      </p:sp>
      <p:sp>
        <p:nvSpPr>
          <p:cNvPr id="20" name="ZoneTexte 19"/>
          <p:cNvSpPr txBox="1"/>
          <p:nvPr/>
        </p:nvSpPr>
        <p:spPr>
          <a:xfrm>
            <a:off x="3292433" y="5031094"/>
            <a:ext cx="1226772" cy="276999"/>
          </a:xfrm>
          <a:prstGeom prst="rect">
            <a:avLst/>
          </a:prstGeom>
          <a:solidFill>
            <a:schemeClr val="accent2">
              <a:lumMod val="60000"/>
              <a:lumOff val="40000"/>
            </a:schemeClr>
          </a:solidFill>
          <a:ln>
            <a:solidFill>
              <a:schemeClr val="accent1">
                <a:lumMod val="40000"/>
                <a:lumOff val="60000"/>
              </a:schemeClr>
            </a:solidFill>
          </a:ln>
        </p:spPr>
        <p:txBody>
          <a:bodyPr wrap="square" rtlCol="0">
            <a:spAutoFit/>
          </a:bodyPr>
          <a:lstStyle/>
          <a:p>
            <a:pPr algn="ctr"/>
            <a:r>
              <a:rPr lang="fr-FR" sz="1200" dirty="0"/>
              <a:t>Be flexible</a:t>
            </a:r>
          </a:p>
        </p:txBody>
      </p:sp>
      <p:sp>
        <p:nvSpPr>
          <p:cNvPr id="21" name="ZoneTexte 20"/>
          <p:cNvSpPr txBox="1"/>
          <p:nvPr/>
        </p:nvSpPr>
        <p:spPr>
          <a:xfrm>
            <a:off x="1718498" y="4955180"/>
            <a:ext cx="1226772" cy="276999"/>
          </a:xfrm>
          <a:prstGeom prst="rect">
            <a:avLst/>
          </a:prstGeom>
          <a:solidFill>
            <a:schemeClr val="accent2">
              <a:lumMod val="60000"/>
              <a:lumOff val="40000"/>
            </a:schemeClr>
          </a:solidFill>
          <a:ln>
            <a:solidFill>
              <a:schemeClr val="accent1">
                <a:lumMod val="40000"/>
                <a:lumOff val="60000"/>
              </a:schemeClr>
            </a:solidFill>
          </a:ln>
        </p:spPr>
        <p:txBody>
          <a:bodyPr wrap="square" rtlCol="0">
            <a:spAutoFit/>
          </a:bodyPr>
          <a:lstStyle/>
          <a:p>
            <a:pPr algn="ctr"/>
            <a:r>
              <a:rPr lang="fr-FR" sz="1200" dirty="0" err="1"/>
              <a:t>Prioritise</a:t>
            </a:r>
            <a:endParaRPr lang="fr-FR" sz="1200" dirty="0"/>
          </a:p>
        </p:txBody>
      </p:sp>
      <p:sp>
        <p:nvSpPr>
          <p:cNvPr id="26" name="ZoneTexte 25"/>
          <p:cNvSpPr txBox="1"/>
          <p:nvPr/>
        </p:nvSpPr>
        <p:spPr>
          <a:xfrm>
            <a:off x="1213398" y="5917056"/>
            <a:ext cx="1226772" cy="276999"/>
          </a:xfrm>
          <a:prstGeom prst="rect">
            <a:avLst/>
          </a:prstGeom>
          <a:solidFill>
            <a:schemeClr val="accent2">
              <a:lumMod val="60000"/>
              <a:lumOff val="40000"/>
            </a:schemeClr>
          </a:solidFill>
          <a:ln>
            <a:solidFill>
              <a:schemeClr val="accent1">
                <a:lumMod val="40000"/>
                <a:lumOff val="60000"/>
              </a:schemeClr>
            </a:solidFill>
          </a:ln>
        </p:spPr>
        <p:txBody>
          <a:bodyPr wrap="square" rtlCol="0">
            <a:spAutoFit/>
          </a:bodyPr>
          <a:lstStyle/>
          <a:p>
            <a:pPr algn="ctr"/>
            <a:r>
              <a:rPr lang="fr-FR" sz="1200" dirty="0"/>
              <a:t>Plan </a:t>
            </a:r>
            <a:r>
              <a:rPr lang="fr-FR" sz="1200" dirty="0" err="1"/>
              <a:t>ahead</a:t>
            </a:r>
            <a:endParaRPr lang="fr-FR" sz="1200" dirty="0"/>
          </a:p>
        </p:txBody>
      </p:sp>
      <p:sp>
        <p:nvSpPr>
          <p:cNvPr id="27" name="Ellipse 26"/>
          <p:cNvSpPr/>
          <p:nvPr/>
        </p:nvSpPr>
        <p:spPr>
          <a:xfrm>
            <a:off x="3713821" y="3168795"/>
            <a:ext cx="1562516" cy="86948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3848318" y="3326368"/>
            <a:ext cx="1365545" cy="584775"/>
          </a:xfrm>
          <a:prstGeom prst="rect">
            <a:avLst/>
          </a:prstGeom>
          <a:noFill/>
        </p:spPr>
        <p:txBody>
          <a:bodyPr wrap="square" rtlCol="0">
            <a:spAutoFit/>
          </a:bodyPr>
          <a:lstStyle/>
          <a:p>
            <a:pPr algn="ctr"/>
            <a:r>
              <a:rPr lang="fr-FR" sz="1600" b="1" dirty="0" err="1"/>
              <a:t>Skill</a:t>
            </a:r>
            <a:r>
              <a:rPr lang="fr-FR" sz="1600" b="1" dirty="0"/>
              <a:t> </a:t>
            </a:r>
            <a:r>
              <a:rPr lang="fr-FR" sz="1600" b="1" dirty="0" err="1"/>
              <a:t>you</a:t>
            </a:r>
            <a:r>
              <a:rPr lang="fr-FR" sz="1600" b="1" dirty="0"/>
              <a:t> </a:t>
            </a:r>
            <a:r>
              <a:rPr lang="fr-FR" sz="1600" b="1" dirty="0" err="1"/>
              <a:t>develop</a:t>
            </a:r>
            <a:endParaRPr lang="fr-FR" sz="1600" b="1"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4688" y="3854896"/>
            <a:ext cx="615269" cy="349304"/>
          </a:xfrm>
          <a:prstGeom prst="rect">
            <a:avLst/>
          </a:prstGeom>
        </p:spPr>
      </p:pic>
      <p:sp>
        <p:nvSpPr>
          <p:cNvPr id="30" name="Ellipse 29"/>
          <p:cNvSpPr/>
          <p:nvPr/>
        </p:nvSpPr>
        <p:spPr>
          <a:xfrm>
            <a:off x="6038080" y="1561435"/>
            <a:ext cx="1351720" cy="64746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5973961" y="1648088"/>
            <a:ext cx="1429217" cy="461665"/>
          </a:xfrm>
          <a:prstGeom prst="rect">
            <a:avLst/>
          </a:prstGeom>
          <a:noFill/>
        </p:spPr>
        <p:txBody>
          <a:bodyPr wrap="square" rtlCol="0">
            <a:spAutoFit/>
          </a:bodyPr>
          <a:lstStyle/>
          <a:p>
            <a:pPr algn="ctr"/>
            <a:r>
              <a:rPr lang="fr-FR" sz="1200" b="1" dirty="0" err="1"/>
              <a:t>Analytical</a:t>
            </a:r>
            <a:r>
              <a:rPr lang="fr-FR" sz="1200" b="1" dirty="0"/>
              <a:t>/</a:t>
            </a:r>
            <a:r>
              <a:rPr lang="fr-FR" sz="1200" b="1" dirty="0" err="1"/>
              <a:t>problem</a:t>
            </a:r>
            <a:r>
              <a:rPr lang="fr-FR" sz="1200" b="1" dirty="0"/>
              <a:t> </a:t>
            </a:r>
            <a:r>
              <a:rPr lang="fr-FR" sz="1200" b="1" dirty="0" err="1"/>
              <a:t>solving</a:t>
            </a:r>
            <a:r>
              <a:rPr lang="fr-FR" sz="1200" b="1" dirty="0"/>
              <a:t> </a:t>
            </a:r>
            <a:r>
              <a:rPr lang="fr-FR" sz="1200" b="1" dirty="0" err="1"/>
              <a:t>skills</a:t>
            </a:r>
            <a:endParaRPr lang="fr-FR" sz="1200" b="1" dirty="0"/>
          </a:p>
        </p:txBody>
      </p:sp>
      <p:sp>
        <p:nvSpPr>
          <p:cNvPr id="32" name="ZoneTexte 31"/>
          <p:cNvSpPr txBox="1"/>
          <p:nvPr/>
        </p:nvSpPr>
        <p:spPr>
          <a:xfrm>
            <a:off x="7467297" y="2088262"/>
            <a:ext cx="1378592" cy="646331"/>
          </a:xfrm>
          <a:prstGeom prst="rect">
            <a:avLst/>
          </a:prstGeom>
          <a:solidFill>
            <a:schemeClr val="accent6">
              <a:lumMod val="20000"/>
              <a:lumOff val="80000"/>
            </a:schemeClr>
          </a:solidFill>
          <a:ln w="6350">
            <a:solidFill>
              <a:srgbClr val="0070C0"/>
            </a:solidFill>
          </a:ln>
        </p:spPr>
        <p:txBody>
          <a:bodyPr wrap="square" rtlCol="0">
            <a:spAutoFit/>
          </a:bodyPr>
          <a:lstStyle/>
          <a:p>
            <a:pPr algn="ctr"/>
            <a:r>
              <a:rPr lang="fr-FR" sz="1200" dirty="0" err="1"/>
              <a:t>Using</a:t>
            </a:r>
            <a:r>
              <a:rPr lang="fr-FR" sz="1200" dirty="0"/>
              <a:t> </a:t>
            </a:r>
            <a:r>
              <a:rPr lang="fr-FR" sz="1200" dirty="0" err="1"/>
              <a:t>statistic</a:t>
            </a:r>
            <a:r>
              <a:rPr lang="fr-FR" sz="1200" dirty="0"/>
              <a:t>/</a:t>
            </a:r>
            <a:r>
              <a:rPr lang="fr-FR" sz="1200" dirty="0" err="1"/>
              <a:t>statistical</a:t>
            </a:r>
            <a:r>
              <a:rPr lang="fr-FR" sz="1200" dirty="0"/>
              <a:t> </a:t>
            </a:r>
            <a:r>
              <a:rPr lang="fr-FR" sz="1200" dirty="0" err="1"/>
              <a:t>tools</a:t>
            </a:r>
            <a:endParaRPr lang="fr-FR" sz="1200" dirty="0"/>
          </a:p>
        </p:txBody>
      </p:sp>
      <p:sp>
        <p:nvSpPr>
          <p:cNvPr id="33" name="ZoneTexte 32"/>
          <p:cNvSpPr txBox="1"/>
          <p:nvPr/>
        </p:nvSpPr>
        <p:spPr>
          <a:xfrm>
            <a:off x="5552442" y="938276"/>
            <a:ext cx="1226772" cy="276999"/>
          </a:xfrm>
          <a:prstGeom prst="rect">
            <a:avLst/>
          </a:prstGeom>
          <a:solidFill>
            <a:schemeClr val="accent6">
              <a:lumMod val="20000"/>
              <a:lumOff val="80000"/>
            </a:schemeClr>
          </a:solidFill>
          <a:ln>
            <a:solidFill>
              <a:schemeClr val="accent1"/>
            </a:solidFill>
          </a:ln>
        </p:spPr>
        <p:txBody>
          <a:bodyPr wrap="square" rtlCol="0">
            <a:spAutoFit/>
          </a:bodyPr>
          <a:lstStyle/>
          <a:p>
            <a:pPr algn="ctr"/>
            <a:r>
              <a:rPr lang="fr-FR" sz="1200" dirty="0" err="1"/>
              <a:t>Innovative</a:t>
            </a:r>
            <a:endParaRPr lang="fr-FR" sz="1200" dirty="0"/>
          </a:p>
        </p:txBody>
      </p:sp>
      <p:sp>
        <p:nvSpPr>
          <p:cNvPr id="34" name="ZoneTexte 33"/>
          <p:cNvSpPr txBox="1"/>
          <p:nvPr/>
        </p:nvSpPr>
        <p:spPr>
          <a:xfrm>
            <a:off x="7039506" y="938276"/>
            <a:ext cx="1353380" cy="461665"/>
          </a:xfrm>
          <a:prstGeom prst="rect">
            <a:avLst/>
          </a:prstGeom>
          <a:solidFill>
            <a:schemeClr val="accent6">
              <a:lumMod val="20000"/>
              <a:lumOff val="80000"/>
            </a:schemeClr>
          </a:solidFill>
          <a:ln>
            <a:solidFill>
              <a:schemeClr val="accent1">
                <a:lumMod val="40000"/>
                <a:lumOff val="60000"/>
              </a:schemeClr>
            </a:solidFill>
          </a:ln>
        </p:spPr>
        <p:txBody>
          <a:bodyPr wrap="square" rtlCol="0">
            <a:spAutoFit/>
          </a:bodyPr>
          <a:lstStyle/>
          <a:p>
            <a:pPr algn="ctr"/>
            <a:r>
              <a:rPr lang="fr-FR" sz="1200" dirty="0" err="1"/>
              <a:t>Critically</a:t>
            </a:r>
            <a:r>
              <a:rPr lang="fr-FR" sz="1200" dirty="0"/>
              <a:t> </a:t>
            </a:r>
            <a:r>
              <a:rPr lang="fr-FR" sz="1200" dirty="0" err="1"/>
              <a:t>analysing</a:t>
            </a:r>
            <a:r>
              <a:rPr lang="fr-FR" sz="1200" dirty="0"/>
              <a:t>  </a:t>
            </a:r>
            <a:r>
              <a:rPr lang="fr-FR" sz="1200" dirty="0" err="1"/>
              <a:t>papers</a:t>
            </a:r>
            <a:endParaRPr lang="fr-FR" sz="1200" dirty="0"/>
          </a:p>
        </p:txBody>
      </p:sp>
      <p:sp>
        <p:nvSpPr>
          <p:cNvPr id="35" name="Ellipse 34"/>
          <p:cNvSpPr/>
          <p:nvPr/>
        </p:nvSpPr>
        <p:spPr>
          <a:xfrm>
            <a:off x="6327866" y="3651390"/>
            <a:ext cx="1351720" cy="647463"/>
          </a:xfrm>
          <a:prstGeom prst="ellipse">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6344766" y="3863088"/>
            <a:ext cx="1226772" cy="276999"/>
          </a:xfrm>
          <a:prstGeom prst="rect">
            <a:avLst/>
          </a:prstGeom>
          <a:noFill/>
        </p:spPr>
        <p:txBody>
          <a:bodyPr wrap="square" rtlCol="0">
            <a:spAutoFit/>
          </a:bodyPr>
          <a:lstStyle/>
          <a:p>
            <a:pPr algn="ctr"/>
            <a:r>
              <a:rPr lang="fr-FR" sz="1200" b="1" dirty="0"/>
              <a:t>Leadership</a:t>
            </a:r>
          </a:p>
        </p:txBody>
      </p:sp>
      <p:sp>
        <p:nvSpPr>
          <p:cNvPr id="37" name="ZoneTexte 36"/>
          <p:cNvSpPr txBox="1"/>
          <p:nvPr/>
        </p:nvSpPr>
        <p:spPr>
          <a:xfrm>
            <a:off x="7308260" y="3238248"/>
            <a:ext cx="1354145" cy="276999"/>
          </a:xfrm>
          <a:prstGeom prst="rect">
            <a:avLst/>
          </a:prstGeom>
          <a:solidFill>
            <a:srgbClr val="CC99FF"/>
          </a:solidFill>
          <a:ln>
            <a:solidFill>
              <a:schemeClr val="accent1">
                <a:lumMod val="40000"/>
                <a:lumOff val="60000"/>
              </a:schemeClr>
            </a:solidFill>
          </a:ln>
        </p:spPr>
        <p:txBody>
          <a:bodyPr wrap="square" rtlCol="0">
            <a:spAutoFit/>
          </a:bodyPr>
          <a:lstStyle/>
          <a:p>
            <a:pPr algn="ctr"/>
            <a:r>
              <a:rPr lang="fr-FR" sz="1200" dirty="0"/>
              <a:t>Team </a:t>
            </a:r>
            <a:r>
              <a:rPr lang="fr-FR" sz="1200" dirty="0" err="1"/>
              <a:t>work</a:t>
            </a:r>
            <a:endParaRPr lang="fr-FR" sz="1200" dirty="0"/>
          </a:p>
        </p:txBody>
      </p:sp>
      <p:sp>
        <p:nvSpPr>
          <p:cNvPr id="38" name="ZoneTexte 37"/>
          <p:cNvSpPr txBox="1"/>
          <p:nvPr/>
        </p:nvSpPr>
        <p:spPr>
          <a:xfrm>
            <a:off x="5538445" y="3177493"/>
            <a:ext cx="1226772" cy="276999"/>
          </a:xfrm>
          <a:prstGeom prst="rect">
            <a:avLst/>
          </a:prstGeom>
          <a:solidFill>
            <a:srgbClr val="CC99FF"/>
          </a:solidFill>
          <a:ln>
            <a:solidFill>
              <a:schemeClr val="accent1">
                <a:lumMod val="40000"/>
                <a:lumOff val="60000"/>
              </a:schemeClr>
            </a:solidFill>
          </a:ln>
        </p:spPr>
        <p:txBody>
          <a:bodyPr wrap="square" rtlCol="0">
            <a:spAutoFit/>
          </a:bodyPr>
          <a:lstStyle/>
          <a:p>
            <a:pPr algn="ctr"/>
            <a:r>
              <a:rPr lang="fr-FR" sz="1200" dirty="0"/>
              <a:t>Networking</a:t>
            </a:r>
          </a:p>
        </p:txBody>
      </p:sp>
      <p:sp>
        <p:nvSpPr>
          <p:cNvPr id="39" name="ZoneTexte 38"/>
          <p:cNvSpPr txBox="1"/>
          <p:nvPr/>
        </p:nvSpPr>
        <p:spPr>
          <a:xfrm>
            <a:off x="5424693" y="4421424"/>
            <a:ext cx="1455077" cy="461665"/>
          </a:xfrm>
          <a:prstGeom prst="rect">
            <a:avLst/>
          </a:prstGeom>
          <a:solidFill>
            <a:srgbClr val="CC99FF"/>
          </a:solidFill>
          <a:ln>
            <a:solidFill>
              <a:schemeClr val="accent1">
                <a:lumMod val="40000"/>
                <a:lumOff val="60000"/>
              </a:schemeClr>
            </a:solidFill>
          </a:ln>
        </p:spPr>
        <p:txBody>
          <a:bodyPr wrap="square" rtlCol="0">
            <a:spAutoFit/>
          </a:bodyPr>
          <a:lstStyle/>
          <a:p>
            <a:pPr algn="ctr"/>
            <a:r>
              <a:rPr lang="fr-FR" sz="1200" dirty="0"/>
              <a:t>Good </a:t>
            </a:r>
            <a:r>
              <a:rPr lang="fr-FR" sz="1200" dirty="0" err="1"/>
              <a:t>professional</a:t>
            </a:r>
            <a:r>
              <a:rPr lang="fr-FR" sz="1200" dirty="0"/>
              <a:t> </a:t>
            </a:r>
            <a:r>
              <a:rPr lang="fr-FR" sz="1200" dirty="0" err="1"/>
              <a:t>relationship</a:t>
            </a:r>
            <a:endParaRPr lang="fr-FR" sz="1200" dirty="0"/>
          </a:p>
        </p:txBody>
      </p:sp>
      <p:sp>
        <p:nvSpPr>
          <p:cNvPr id="40" name="Ellipse 39"/>
          <p:cNvSpPr/>
          <p:nvPr/>
        </p:nvSpPr>
        <p:spPr>
          <a:xfrm>
            <a:off x="5197681" y="5470455"/>
            <a:ext cx="1351720" cy="64746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p:cNvSpPr txBox="1"/>
          <p:nvPr/>
        </p:nvSpPr>
        <p:spPr>
          <a:xfrm>
            <a:off x="5260155" y="5551831"/>
            <a:ext cx="1226772" cy="461665"/>
          </a:xfrm>
          <a:prstGeom prst="rect">
            <a:avLst/>
          </a:prstGeom>
          <a:noFill/>
        </p:spPr>
        <p:txBody>
          <a:bodyPr wrap="square" rtlCol="0">
            <a:spAutoFit/>
          </a:bodyPr>
          <a:lstStyle/>
          <a:p>
            <a:pPr algn="ctr"/>
            <a:r>
              <a:rPr lang="fr-FR" sz="1200" b="1" dirty="0"/>
              <a:t>Self Management</a:t>
            </a:r>
          </a:p>
        </p:txBody>
      </p:sp>
      <p:sp>
        <p:nvSpPr>
          <p:cNvPr id="42" name="ZoneTexte 41"/>
          <p:cNvSpPr txBox="1"/>
          <p:nvPr/>
        </p:nvSpPr>
        <p:spPr>
          <a:xfrm>
            <a:off x="6625254" y="5853585"/>
            <a:ext cx="1226772" cy="276999"/>
          </a:xfrm>
          <a:prstGeom prst="rect">
            <a:avLst/>
          </a:prstGeom>
          <a:solidFill>
            <a:schemeClr val="tx2">
              <a:lumMod val="20000"/>
              <a:lumOff val="80000"/>
            </a:schemeClr>
          </a:solidFill>
          <a:ln>
            <a:solidFill>
              <a:schemeClr val="accent1">
                <a:lumMod val="40000"/>
                <a:lumOff val="60000"/>
              </a:schemeClr>
            </a:solidFill>
          </a:ln>
        </p:spPr>
        <p:txBody>
          <a:bodyPr wrap="square" rtlCol="0">
            <a:spAutoFit/>
          </a:bodyPr>
          <a:lstStyle/>
          <a:p>
            <a:pPr algn="ctr"/>
            <a:r>
              <a:rPr lang="fr-FR" sz="1200" dirty="0"/>
              <a:t>Be </a:t>
            </a:r>
            <a:r>
              <a:rPr lang="fr-FR" sz="1200" dirty="0" err="1"/>
              <a:t>disciplined</a:t>
            </a:r>
            <a:endParaRPr lang="fr-FR" sz="1200" dirty="0"/>
          </a:p>
        </p:txBody>
      </p:sp>
      <p:sp>
        <p:nvSpPr>
          <p:cNvPr id="43" name="ZoneTexte 42"/>
          <p:cNvSpPr txBox="1"/>
          <p:nvPr/>
        </p:nvSpPr>
        <p:spPr>
          <a:xfrm>
            <a:off x="6549700" y="5225947"/>
            <a:ext cx="1783314" cy="461665"/>
          </a:xfrm>
          <a:prstGeom prst="rect">
            <a:avLst/>
          </a:prstGeom>
          <a:solidFill>
            <a:schemeClr val="tx2">
              <a:lumMod val="20000"/>
              <a:lumOff val="80000"/>
            </a:schemeClr>
          </a:solidFill>
          <a:ln>
            <a:solidFill>
              <a:schemeClr val="accent1">
                <a:lumMod val="40000"/>
                <a:lumOff val="60000"/>
              </a:schemeClr>
            </a:solidFill>
          </a:ln>
        </p:spPr>
        <p:txBody>
          <a:bodyPr wrap="square" rtlCol="0">
            <a:spAutoFit/>
          </a:bodyPr>
          <a:lstStyle/>
          <a:p>
            <a:pPr algn="ctr"/>
            <a:r>
              <a:rPr lang="fr-FR" sz="1200" dirty="0" err="1"/>
              <a:t>Work</a:t>
            </a:r>
            <a:r>
              <a:rPr lang="fr-FR" sz="1200" dirty="0"/>
              <a:t> out </a:t>
            </a:r>
            <a:r>
              <a:rPr lang="fr-FR" sz="1200" dirty="0" err="1"/>
              <a:t>what</a:t>
            </a:r>
            <a:r>
              <a:rPr lang="fr-FR" sz="1200" dirty="0"/>
              <a:t> time </a:t>
            </a:r>
            <a:r>
              <a:rPr lang="fr-FR" sz="1200" dirty="0" err="1"/>
              <a:t>you</a:t>
            </a:r>
            <a:r>
              <a:rPr lang="fr-FR" sz="1200" dirty="0"/>
              <a:t> are </a:t>
            </a:r>
            <a:r>
              <a:rPr lang="fr-FR" sz="1200" dirty="0" err="1"/>
              <a:t>most</a:t>
            </a:r>
            <a:r>
              <a:rPr lang="fr-FR" sz="1200" dirty="0"/>
              <a:t> productive</a:t>
            </a:r>
          </a:p>
        </p:txBody>
      </p:sp>
      <p:sp>
        <p:nvSpPr>
          <p:cNvPr id="44" name="ZoneTexte 43"/>
          <p:cNvSpPr txBox="1"/>
          <p:nvPr/>
        </p:nvSpPr>
        <p:spPr>
          <a:xfrm>
            <a:off x="3905819" y="5426102"/>
            <a:ext cx="988770" cy="461665"/>
          </a:xfrm>
          <a:prstGeom prst="rect">
            <a:avLst/>
          </a:prstGeom>
          <a:solidFill>
            <a:schemeClr val="tx2">
              <a:lumMod val="20000"/>
              <a:lumOff val="80000"/>
            </a:schemeClr>
          </a:solidFill>
          <a:ln>
            <a:solidFill>
              <a:schemeClr val="accent1">
                <a:lumMod val="40000"/>
                <a:lumOff val="60000"/>
              </a:schemeClr>
            </a:solidFill>
          </a:ln>
        </p:spPr>
        <p:txBody>
          <a:bodyPr wrap="square" rtlCol="0">
            <a:spAutoFit/>
          </a:bodyPr>
          <a:lstStyle/>
          <a:p>
            <a:pPr algn="ctr"/>
            <a:r>
              <a:rPr lang="fr-FR" sz="1200" dirty="0" err="1"/>
              <a:t>Motivate</a:t>
            </a:r>
            <a:r>
              <a:rPr lang="fr-FR" sz="1200" dirty="0"/>
              <a:t> </a:t>
            </a:r>
            <a:r>
              <a:rPr lang="fr-FR" sz="1200" dirty="0" err="1"/>
              <a:t>yourself</a:t>
            </a:r>
            <a:endParaRPr lang="fr-FR" sz="1200" dirty="0"/>
          </a:p>
        </p:txBody>
      </p:sp>
      <p:sp>
        <p:nvSpPr>
          <p:cNvPr id="45" name="ZoneTexte 44"/>
          <p:cNvSpPr txBox="1"/>
          <p:nvPr/>
        </p:nvSpPr>
        <p:spPr>
          <a:xfrm>
            <a:off x="4371105" y="1393688"/>
            <a:ext cx="1407659" cy="276999"/>
          </a:xfrm>
          <a:prstGeom prst="rect">
            <a:avLst/>
          </a:prstGeom>
          <a:solidFill>
            <a:schemeClr val="accent6">
              <a:lumMod val="20000"/>
              <a:lumOff val="80000"/>
            </a:schemeClr>
          </a:solidFill>
          <a:ln>
            <a:solidFill>
              <a:schemeClr val="accent1"/>
            </a:solidFill>
          </a:ln>
        </p:spPr>
        <p:txBody>
          <a:bodyPr wrap="square" rtlCol="0">
            <a:spAutoFit/>
          </a:bodyPr>
          <a:lstStyle/>
          <a:p>
            <a:pPr algn="ctr"/>
            <a:r>
              <a:rPr lang="fr-FR" sz="1200" dirty="0"/>
              <a:t>Open </a:t>
            </a:r>
            <a:r>
              <a:rPr lang="fr-FR" sz="1200" dirty="0" err="1"/>
              <a:t>mind</a:t>
            </a:r>
            <a:endParaRPr lang="fr-FR" sz="1200" dirty="0"/>
          </a:p>
        </p:txBody>
      </p:sp>
      <p:sp>
        <p:nvSpPr>
          <p:cNvPr id="46" name="ZoneTexte 45"/>
          <p:cNvSpPr txBox="1"/>
          <p:nvPr/>
        </p:nvSpPr>
        <p:spPr>
          <a:xfrm>
            <a:off x="4414497" y="2010452"/>
            <a:ext cx="1226772" cy="276999"/>
          </a:xfrm>
          <a:prstGeom prst="rect">
            <a:avLst/>
          </a:prstGeom>
          <a:solidFill>
            <a:schemeClr val="accent6">
              <a:lumMod val="20000"/>
              <a:lumOff val="80000"/>
            </a:schemeClr>
          </a:solidFill>
          <a:ln>
            <a:solidFill>
              <a:schemeClr val="accent1"/>
            </a:solidFill>
          </a:ln>
        </p:spPr>
        <p:txBody>
          <a:bodyPr wrap="square" rtlCol="0">
            <a:spAutoFit/>
          </a:bodyPr>
          <a:lstStyle/>
          <a:p>
            <a:pPr algn="ctr"/>
            <a:r>
              <a:rPr lang="fr-FR" sz="1200" dirty="0"/>
              <a:t>Inquisitive</a:t>
            </a:r>
          </a:p>
        </p:txBody>
      </p:sp>
      <p:cxnSp>
        <p:nvCxnSpPr>
          <p:cNvPr id="11" name="Connecteur en arc 10"/>
          <p:cNvCxnSpPr>
            <a:endCxn id="6" idx="6"/>
          </p:cNvCxnSpPr>
          <p:nvPr/>
        </p:nvCxnSpPr>
        <p:spPr>
          <a:xfrm rot="10800000">
            <a:off x="3040178" y="1986628"/>
            <a:ext cx="1244451" cy="1182166"/>
          </a:xfrm>
          <a:prstGeom prst="curved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eur en arc 46"/>
          <p:cNvCxnSpPr/>
          <p:nvPr/>
        </p:nvCxnSpPr>
        <p:spPr>
          <a:xfrm>
            <a:off x="5276337" y="3773144"/>
            <a:ext cx="989055" cy="308832"/>
          </a:xfrm>
          <a:prstGeom prst="curved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eur en arc 51"/>
          <p:cNvCxnSpPr/>
          <p:nvPr/>
        </p:nvCxnSpPr>
        <p:spPr>
          <a:xfrm flipV="1">
            <a:off x="5094612" y="2125126"/>
            <a:ext cx="1130123" cy="1113122"/>
          </a:xfrm>
          <a:prstGeom prst="curved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eur en arc 53"/>
          <p:cNvCxnSpPr>
            <a:endCxn id="12" idx="6"/>
          </p:cNvCxnSpPr>
          <p:nvPr/>
        </p:nvCxnSpPr>
        <p:spPr>
          <a:xfrm rot="10800000" flipV="1">
            <a:off x="2489266" y="3619414"/>
            <a:ext cx="1139127" cy="316822"/>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Connecteur en arc 57"/>
          <p:cNvCxnSpPr>
            <a:endCxn id="18" idx="0"/>
          </p:cNvCxnSpPr>
          <p:nvPr/>
        </p:nvCxnSpPr>
        <p:spPr>
          <a:xfrm rot="5400000">
            <a:off x="2769124" y="4269638"/>
            <a:ext cx="1482423" cy="766391"/>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eur en arc 59"/>
          <p:cNvCxnSpPr>
            <a:endCxn id="40" idx="1"/>
          </p:cNvCxnSpPr>
          <p:nvPr/>
        </p:nvCxnSpPr>
        <p:spPr>
          <a:xfrm rot="16200000" flipH="1">
            <a:off x="4425525" y="4595163"/>
            <a:ext cx="1545956" cy="394266"/>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a:endCxn id="46" idx="3"/>
          </p:cNvCxnSpPr>
          <p:nvPr/>
        </p:nvCxnSpPr>
        <p:spPr>
          <a:xfrm flipH="1">
            <a:off x="5641269" y="1990119"/>
            <a:ext cx="396811" cy="1588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p:nvPr/>
        </p:nvCxnSpPr>
        <p:spPr>
          <a:xfrm>
            <a:off x="7389801" y="1891642"/>
            <a:ext cx="462225" cy="1463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necteur droit avec flèche 67"/>
          <p:cNvCxnSpPr/>
          <p:nvPr/>
        </p:nvCxnSpPr>
        <p:spPr>
          <a:xfrm flipV="1">
            <a:off x="7135625" y="1435147"/>
            <a:ext cx="405980" cy="1797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necteur droit avec flèche 69"/>
          <p:cNvCxnSpPr>
            <a:endCxn id="33" idx="2"/>
          </p:cNvCxnSpPr>
          <p:nvPr/>
        </p:nvCxnSpPr>
        <p:spPr>
          <a:xfrm flipH="1" flipV="1">
            <a:off x="6165828" y="1215275"/>
            <a:ext cx="319751" cy="3257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p:nvPr/>
        </p:nvCxnSpPr>
        <p:spPr>
          <a:xfrm flipH="1" flipV="1">
            <a:off x="5839674" y="1541056"/>
            <a:ext cx="314331" cy="1123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a:stCxn id="6" idx="0"/>
          </p:cNvCxnSpPr>
          <p:nvPr/>
        </p:nvCxnSpPr>
        <p:spPr>
          <a:xfrm flipV="1">
            <a:off x="2364317" y="1447853"/>
            <a:ext cx="299056" cy="2150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eur droit avec flèche 75"/>
          <p:cNvCxnSpPr/>
          <p:nvPr/>
        </p:nvCxnSpPr>
        <p:spPr>
          <a:xfrm flipH="1" flipV="1">
            <a:off x="1446179" y="1440739"/>
            <a:ext cx="335170" cy="3531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eur droit avec flèche 77"/>
          <p:cNvCxnSpPr/>
          <p:nvPr/>
        </p:nvCxnSpPr>
        <p:spPr>
          <a:xfrm flipH="1">
            <a:off x="1147975" y="2075308"/>
            <a:ext cx="476364" cy="1866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p:nvPr/>
        </p:nvCxnSpPr>
        <p:spPr>
          <a:xfrm flipH="1">
            <a:off x="868126" y="4098086"/>
            <a:ext cx="345272" cy="22532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p:nvPr/>
        </p:nvCxnSpPr>
        <p:spPr>
          <a:xfrm flipV="1">
            <a:off x="2208577" y="3495268"/>
            <a:ext cx="343162" cy="1994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a:endCxn id="16" idx="2"/>
          </p:cNvCxnSpPr>
          <p:nvPr/>
        </p:nvCxnSpPr>
        <p:spPr>
          <a:xfrm flipH="1" flipV="1">
            <a:off x="845545" y="3564670"/>
            <a:ext cx="409627" cy="12855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eur droit avec flèche 89"/>
          <p:cNvCxnSpPr>
            <a:stCxn id="18" idx="2"/>
          </p:cNvCxnSpPr>
          <p:nvPr/>
        </p:nvCxnSpPr>
        <p:spPr>
          <a:xfrm flipH="1">
            <a:off x="1976467" y="5717777"/>
            <a:ext cx="474812" cy="1358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eur droit avec flèche 92"/>
          <p:cNvCxnSpPr>
            <a:endCxn id="21" idx="2"/>
          </p:cNvCxnSpPr>
          <p:nvPr/>
        </p:nvCxnSpPr>
        <p:spPr>
          <a:xfrm flipH="1" flipV="1">
            <a:off x="2331884" y="5232179"/>
            <a:ext cx="347164" cy="229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Connecteur droit avec flèche 94"/>
          <p:cNvCxnSpPr>
            <a:endCxn id="20" idx="2"/>
          </p:cNvCxnSpPr>
          <p:nvPr/>
        </p:nvCxnSpPr>
        <p:spPr>
          <a:xfrm flipV="1">
            <a:off x="3622615" y="5308093"/>
            <a:ext cx="283204" cy="2077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a:endCxn id="42" idx="1"/>
          </p:cNvCxnSpPr>
          <p:nvPr/>
        </p:nvCxnSpPr>
        <p:spPr>
          <a:xfrm flipV="1">
            <a:off x="6429549" y="5992085"/>
            <a:ext cx="195705" cy="194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Connecteur droit avec flèche 99"/>
          <p:cNvCxnSpPr>
            <a:endCxn id="44" idx="3"/>
          </p:cNvCxnSpPr>
          <p:nvPr/>
        </p:nvCxnSpPr>
        <p:spPr>
          <a:xfrm flipH="1" flipV="1">
            <a:off x="4894589" y="5656935"/>
            <a:ext cx="306912" cy="1749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p:cNvCxnSpPr>
            <a:endCxn id="43" idx="1"/>
          </p:cNvCxnSpPr>
          <p:nvPr/>
        </p:nvCxnSpPr>
        <p:spPr>
          <a:xfrm flipV="1">
            <a:off x="6298199" y="5364447"/>
            <a:ext cx="251501" cy="1579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Connecteur droit avec flèche 103"/>
          <p:cNvCxnSpPr>
            <a:endCxn id="37" idx="2"/>
          </p:cNvCxnSpPr>
          <p:nvPr/>
        </p:nvCxnSpPr>
        <p:spPr>
          <a:xfrm flipV="1">
            <a:off x="7496007" y="3515247"/>
            <a:ext cx="489326" cy="2578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Connecteur droit avec flèche 105"/>
          <p:cNvCxnSpPr>
            <a:endCxn id="38" idx="2"/>
          </p:cNvCxnSpPr>
          <p:nvPr/>
        </p:nvCxnSpPr>
        <p:spPr>
          <a:xfrm flipH="1" flipV="1">
            <a:off x="6151831" y="3454492"/>
            <a:ext cx="347467" cy="2823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Connecteur droit avec flèche 107"/>
          <p:cNvCxnSpPr>
            <a:stCxn id="35" idx="3"/>
            <a:endCxn id="39" idx="0"/>
          </p:cNvCxnSpPr>
          <p:nvPr/>
        </p:nvCxnSpPr>
        <p:spPr>
          <a:xfrm flipH="1">
            <a:off x="6038080" y="4204034"/>
            <a:ext cx="487741" cy="2173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758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200171E2-FC9A-B4BD-80B6-3FA0CB814553}"/>
              </a:ext>
            </a:extLst>
          </p:cNvPr>
          <p:cNvSpPr txBox="1">
            <a:spLocks/>
          </p:cNvSpPr>
          <p:nvPr/>
        </p:nvSpPr>
        <p:spPr>
          <a:xfrm>
            <a:off x="882812" y="3153474"/>
            <a:ext cx="6087410" cy="109848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200" dirty="0"/>
              <a:t>ENGSYS Doctoral School</a:t>
            </a:r>
            <a:br>
              <a:rPr lang="fr-FR" sz="3200" dirty="0"/>
            </a:br>
            <a:r>
              <a:rPr lang="fr-FR" sz="3200" dirty="0"/>
              <a:t>Doctors 2017 -2022 on LinkedIn</a:t>
            </a:r>
            <a:endParaRPr lang="fr-FR" sz="3200" dirty="0">
              <a:solidFill>
                <a:srgbClr val="002060"/>
              </a:solidFill>
            </a:endParaRPr>
          </a:p>
        </p:txBody>
      </p:sp>
      <p:sp>
        <p:nvSpPr>
          <p:cNvPr id="5" name="Sous-titre 2">
            <a:extLst>
              <a:ext uri="{FF2B5EF4-FFF2-40B4-BE49-F238E27FC236}">
                <a16:creationId xmlns:a16="http://schemas.microsoft.com/office/drawing/2014/main" id="{4DBDF054-15E4-9609-FCD0-52623A210E34}"/>
              </a:ext>
            </a:extLst>
          </p:cNvPr>
          <p:cNvSpPr txBox="1">
            <a:spLocks/>
          </p:cNvSpPr>
          <p:nvPr/>
        </p:nvSpPr>
        <p:spPr>
          <a:xfrm>
            <a:off x="912979" y="4711810"/>
            <a:ext cx="731520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Employers</a:t>
            </a:r>
            <a:endParaRPr lang="fr-FR" dirty="0"/>
          </a:p>
        </p:txBody>
      </p:sp>
      <p:sp>
        <p:nvSpPr>
          <p:cNvPr id="6" name="ZoneTexte 5">
            <a:extLst>
              <a:ext uri="{FF2B5EF4-FFF2-40B4-BE49-F238E27FC236}">
                <a16:creationId xmlns:a16="http://schemas.microsoft.com/office/drawing/2014/main" id="{3EB175FE-EE07-D08C-71F2-09F74DE87C5F}"/>
              </a:ext>
            </a:extLst>
          </p:cNvPr>
          <p:cNvSpPr txBox="1"/>
          <p:nvPr/>
        </p:nvSpPr>
        <p:spPr>
          <a:xfrm>
            <a:off x="156297" y="1576651"/>
            <a:ext cx="4439264" cy="923330"/>
          </a:xfrm>
          <a:prstGeom prst="rect">
            <a:avLst/>
          </a:prstGeom>
          <a:solidFill>
            <a:schemeClr val="accent1">
              <a:lumMod val="20000"/>
              <a:lumOff val="80000"/>
            </a:schemeClr>
          </a:solidFill>
        </p:spPr>
        <p:txBody>
          <a:bodyPr wrap="square" rtlCol="0">
            <a:spAutoFit/>
          </a:bodyPr>
          <a:lstStyle/>
          <a:p>
            <a:pPr algn="ctr"/>
            <a:r>
              <a:rPr lang="fr-FR" dirty="0">
                <a:solidFill>
                  <a:srgbClr val="002060"/>
                </a:solidFill>
              </a:rPr>
              <a:t>Excellent news!</a:t>
            </a:r>
            <a:br>
              <a:rPr lang="fr-FR" dirty="0">
                <a:solidFill>
                  <a:srgbClr val="002060"/>
                </a:solidFill>
              </a:rPr>
            </a:br>
            <a:r>
              <a:rPr lang="fr-FR" sz="1800" dirty="0">
                <a:solidFill>
                  <a:srgbClr val="002060"/>
                </a:solidFill>
              </a:rPr>
              <a:t>72% of the 550 PhDs 2017- 2022</a:t>
            </a:r>
            <a:br>
              <a:rPr lang="fr-FR" sz="1800" dirty="0">
                <a:solidFill>
                  <a:srgbClr val="002060"/>
                </a:solidFill>
              </a:rPr>
            </a:br>
            <a:r>
              <a:rPr lang="fr-FR" sz="1800" dirty="0">
                <a:solidFill>
                  <a:srgbClr val="002060"/>
                </a:solidFill>
              </a:rPr>
              <a:t>publish a LinkedIn profile with a job</a:t>
            </a:r>
          </a:p>
        </p:txBody>
      </p:sp>
      <p:sp>
        <p:nvSpPr>
          <p:cNvPr id="7" name="ZoneTexte 6">
            <a:extLst>
              <a:ext uri="{FF2B5EF4-FFF2-40B4-BE49-F238E27FC236}">
                <a16:creationId xmlns:a16="http://schemas.microsoft.com/office/drawing/2014/main" id="{8793E8A1-A5B4-D53A-4CC0-FDC3FE802FA1}"/>
              </a:ext>
            </a:extLst>
          </p:cNvPr>
          <p:cNvSpPr txBox="1"/>
          <p:nvPr/>
        </p:nvSpPr>
        <p:spPr>
          <a:xfrm>
            <a:off x="5171545" y="1084209"/>
            <a:ext cx="3695109" cy="954107"/>
          </a:xfrm>
          <a:prstGeom prst="rect">
            <a:avLst/>
          </a:prstGeom>
          <a:noFill/>
        </p:spPr>
        <p:txBody>
          <a:bodyPr wrap="square" rtlCol="0">
            <a:spAutoFit/>
          </a:bodyPr>
          <a:lstStyle/>
          <a:p>
            <a:pPr algn="ctr"/>
            <a:r>
              <a:rPr lang="fr-FR" sz="1400" dirty="0">
                <a:solidFill>
                  <a:schemeClr val="bg1"/>
                </a:solidFill>
              </a:rPr>
              <a:t>LinkedIn Group ENGSYS &amp; MADIS</a:t>
            </a:r>
          </a:p>
          <a:p>
            <a:pPr algn="ctr"/>
            <a:r>
              <a:rPr lang="fr-FR" sz="1400" dirty="0">
                <a:solidFill>
                  <a:schemeClr val="bg1"/>
                </a:solidFill>
              </a:rPr>
              <a:t>800 Members</a:t>
            </a:r>
          </a:p>
          <a:p>
            <a:pPr algn="ctr"/>
            <a:r>
              <a:rPr lang="fr-FR" sz="1400" dirty="0">
                <a:solidFill>
                  <a:schemeClr val="bg1"/>
                </a:solidFill>
              </a:rPr>
              <a:t>An asset for strengthening our presence </a:t>
            </a:r>
          </a:p>
          <a:p>
            <a:pPr algn="ctr"/>
            <a:r>
              <a:rPr lang="fr-FR" sz="1400" dirty="0">
                <a:solidFill>
                  <a:schemeClr val="bg1"/>
                </a:solidFill>
              </a:rPr>
              <a:t>PhD students and Doctors on LinkedIn</a:t>
            </a:r>
          </a:p>
        </p:txBody>
      </p:sp>
      <p:sp>
        <p:nvSpPr>
          <p:cNvPr id="8" name="Rectangle 7"/>
          <p:cNvSpPr/>
          <p:nvPr/>
        </p:nvSpPr>
        <p:spPr>
          <a:xfrm>
            <a:off x="5663289" y="5626210"/>
            <a:ext cx="2780120" cy="369332"/>
          </a:xfrm>
          <a:prstGeom prst="rect">
            <a:avLst/>
          </a:prstGeom>
        </p:spPr>
        <p:txBody>
          <a:bodyPr wrap="none">
            <a:spAutoFit/>
          </a:bodyPr>
          <a:lstStyle/>
          <a:p>
            <a:r>
              <a:rPr lang="fr-FR" i="1" dirty="0">
                <a:solidFill>
                  <a:srgbClr val="0070C0"/>
                </a:solidFill>
              </a:rPr>
              <a:t>https://www.redoc-spi.org/</a:t>
            </a:r>
          </a:p>
        </p:txBody>
      </p:sp>
      <p:pic>
        <p:nvPicPr>
          <p:cNvPr id="9" name="Image 8"/>
          <p:cNvPicPr>
            <a:picLocks noChangeAspect="1"/>
          </p:cNvPicPr>
          <p:nvPr/>
        </p:nvPicPr>
        <p:blipFill>
          <a:blip r:embed="rId2"/>
          <a:stretch>
            <a:fillRect/>
          </a:stretch>
        </p:blipFill>
        <p:spPr>
          <a:xfrm>
            <a:off x="156297" y="30790"/>
            <a:ext cx="2638425" cy="1190625"/>
          </a:xfrm>
          <a:prstGeom prst="rect">
            <a:avLst/>
          </a:prstGeom>
        </p:spPr>
      </p:pic>
      <p:sp>
        <p:nvSpPr>
          <p:cNvPr id="10" name="Rectangle 9"/>
          <p:cNvSpPr/>
          <p:nvPr/>
        </p:nvSpPr>
        <p:spPr>
          <a:xfrm>
            <a:off x="2867890" y="95743"/>
            <a:ext cx="6181551" cy="769441"/>
          </a:xfrm>
          <a:prstGeom prst="rect">
            <a:avLst/>
          </a:prstGeom>
          <a:solidFill>
            <a:srgbClr val="00808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Information about </a:t>
            </a:r>
            <a:r>
              <a:rPr lang="fr-FR" sz="2200" b="1" dirty="0" err="1">
                <a:solidFill>
                  <a:schemeClr val="bg1"/>
                </a:solidFill>
                <a:latin typeface="Arial" panose="020B0604020202020204" pitchFamily="34" charset="0"/>
                <a:cs typeface="Arial" panose="020B0604020202020204" pitchFamily="34" charset="0"/>
              </a:rPr>
              <a:t>professional </a:t>
            </a:r>
            <a:r>
              <a:rPr lang="fr-FR" sz="2200" b="1" dirty="0">
                <a:solidFill>
                  <a:schemeClr val="bg1"/>
                </a:solidFill>
                <a:latin typeface="Arial" panose="020B0604020202020204" pitchFamily="34" charset="0"/>
                <a:cs typeface="Arial" panose="020B0604020202020204" pitchFamily="34" charset="0"/>
              </a:rPr>
              <a:t>insertion - ENGSYS</a:t>
            </a:r>
          </a:p>
        </p:txBody>
      </p:sp>
    </p:spTree>
    <p:extLst>
      <p:ext uri="{BB962C8B-B14F-4D97-AF65-F5344CB8AC3E}">
        <p14:creationId xmlns:p14="http://schemas.microsoft.com/office/powerpoint/2010/main" val="395052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1621161" y="2755555"/>
            <a:ext cx="6135156" cy="176855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1637244" y="1574550"/>
            <a:ext cx="6102990" cy="94005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258763" y="226599"/>
            <a:ext cx="8721652" cy="461665"/>
          </a:xfrm>
          <a:prstGeom prst="rect">
            <a:avLst/>
          </a:prstGeom>
        </p:spPr>
        <p:txBody>
          <a:bodyPr wrap="square">
            <a:spAutoFit/>
          </a:bodyPr>
          <a:lstStyle/>
          <a:p>
            <a:pPr algn="ctr"/>
            <a:r>
              <a:rPr lang="fr-FR" sz="2400" b="1" dirty="0">
                <a:solidFill>
                  <a:srgbClr val="000000"/>
                </a:solidFill>
                <a:latin typeface="Arial" panose="020B0604020202020204" pitchFamily="34" charset="0"/>
                <a:cs typeface="Arial" panose="020B0604020202020204" pitchFamily="34" charset="0"/>
              </a:rPr>
              <a:t>D3 - Meeting program</a:t>
            </a:r>
          </a:p>
        </p:txBody>
      </p:sp>
      <p:sp>
        <p:nvSpPr>
          <p:cNvPr id="10" name="Rectangle 9"/>
          <p:cNvSpPr/>
          <p:nvPr/>
        </p:nvSpPr>
        <p:spPr>
          <a:xfrm>
            <a:off x="2036779" y="1844520"/>
            <a:ext cx="4572000" cy="400110"/>
          </a:xfrm>
          <a:prstGeom prst="rect">
            <a:avLst/>
          </a:prstGeom>
        </p:spPr>
        <p:txBody>
          <a:bodyPr>
            <a:spAutoFit/>
          </a:bodyPr>
          <a:lstStyle/>
          <a:p>
            <a:pPr lvl="0"/>
            <a:r>
              <a:rPr lang="fr-FR" sz="2000" b="1" dirty="0">
                <a:solidFill>
                  <a:schemeClr val="bg1"/>
                </a:solidFill>
              </a:rPr>
              <a:t>Introduction</a:t>
            </a:r>
          </a:p>
        </p:txBody>
      </p:sp>
      <p:sp>
        <p:nvSpPr>
          <p:cNvPr id="11" name="Rectangle 10"/>
          <p:cNvSpPr/>
          <p:nvPr/>
        </p:nvSpPr>
        <p:spPr>
          <a:xfrm>
            <a:off x="2086656" y="2567288"/>
            <a:ext cx="5410899" cy="2031325"/>
          </a:xfrm>
          <a:prstGeom prst="rect">
            <a:avLst/>
          </a:prstGeom>
        </p:spPr>
        <p:txBody>
          <a:bodyPr wrap="square">
            <a:spAutoFit/>
          </a:bodyPr>
          <a:lstStyle/>
          <a:p>
            <a:pPr lvl="0">
              <a:lnSpc>
                <a:spcPct val="150000"/>
              </a:lnSpc>
            </a:pPr>
            <a:r>
              <a:rPr lang="fr-FR" sz="2100" b="1" dirty="0" err="1">
                <a:solidFill>
                  <a:schemeClr val="bg1"/>
                </a:solidFill>
              </a:rPr>
              <a:t>Thesis</a:t>
            </a:r>
            <a:r>
              <a:rPr lang="fr-FR" sz="2100" b="1" dirty="0">
                <a:solidFill>
                  <a:schemeClr val="bg1"/>
                </a:solidFill>
              </a:rPr>
              <a:t> </a:t>
            </a:r>
            <a:r>
              <a:rPr lang="fr-FR" sz="2100" b="1" dirty="0" err="1">
                <a:solidFill>
                  <a:schemeClr val="bg1"/>
                </a:solidFill>
              </a:rPr>
              <a:t>defence</a:t>
            </a:r>
            <a:endParaRPr lang="fr-FR" sz="2100" b="1" dirty="0">
              <a:solidFill>
                <a:schemeClr val="bg1"/>
              </a:solidFill>
            </a:endParaRPr>
          </a:p>
          <a:p>
            <a:pPr lvl="0">
              <a:lnSpc>
                <a:spcPct val="150000"/>
              </a:lnSpc>
            </a:pPr>
            <a:r>
              <a:rPr lang="fr-FR" sz="2100" b="1" dirty="0" err="1">
                <a:solidFill>
                  <a:schemeClr val="bg1"/>
                </a:solidFill>
              </a:rPr>
              <a:t>Thesis</a:t>
            </a:r>
            <a:r>
              <a:rPr lang="fr-FR" sz="2100" b="1" dirty="0">
                <a:solidFill>
                  <a:schemeClr val="bg1"/>
                </a:solidFill>
              </a:rPr>
              <a:t> </a:t>
            </a:r>
            <a:r>
              <a:rPr lang="fr-FR" sz="2100" b="1" dirty="0" err="1">
                <a:solidFill>
                  <a:schemeClr val="bg1"/>
                </a:solidFill>
              </a:rPr>
              <a:t>committee</a:t>
            </a:r>
            <a:endParaRPr lang="fr-FR" sz="2100" b="1" dirty="0">
              <a:solidFill>
                <a:schemeClr val="bg1"/>
              </a:solidFill>
            </a:endParaRPr>
          </a:p>
          <a:p>
            <a:pPr lvl="0">
              <a:lnSpc>
                <a:spcPct val="150000"/>
              </a:lnSpc>
            </a:pPr>
            <a:r>
              <a:rPr lang="fr-FR" sz="2100" b="1" dirty="0">
                <a:solidFill>
                  <a:schemeClr val="bg1"/>
                </a:solidFill>
              </a:rPr>
              <a:t>The </a:t>
            </a:r>
            <a:r>
              <a:rPr lang="fr-FR" sz="2100" b="1" dirty="0" err="1">
                <a:solidFill>
                  <a:schemeClr val="bg1"/>
                </a:solidFill>
              </a:rPr>
              <a:t>thesis</a:t>
            </a:r>
            <a:r>
              <a:rPr lang="fr-FR" sz="2100" b="1" dirty="0">
                <a:solidFill>
                  <a:schemeClr val="bg1"/>
                </a:solidFill>
              </a:rPr>
              <a:t> </a:t>
            </a:r>
            <a:r>
              <a:rPr lang="fr-FR" sz="2100" b="1" dirty="0" err="1">
                <a:solidFill>
                  <a:schemeClr val="bg1"/>
                </a:solidFill>
              </a:rPr>
              <a:t>oath</a:t>
            </a:r>
            <a:r>
              <a:rPr lang="fr-FR" sz="2100" b="1" dirty="0">
                <a:solidFill>
                  <a:schemeClr val="bg1"/>
                </a:solidFill>
              </a:rPr>
              <a:t> </a:t>
            </a:r>
          </a:p>
          <a:p>
            <a:pPr lvl="0">
              <a:lnSpc>
                <a:spcPct val="150000"/>
              </a:lnSpc>
            </a:pPr>
            <a:r>
              <a:rPr lang="fr-FR" sz="2100" b="1" dirty="0">
                <a:solidFill>
                  <a:schemeClr val="bg1"/>
                </a:solidFill>
              </a:rPr>
              <a:t>D4 registration – </a:t>
            </a:r>
            <a:r>
              <a:rPr lang="fr-FR" sz="2100" b="1" dirty="0" err="1">
                <a:solidFill>
                  <a:schemeClr val="bg1"/>
                </a:solidFill>
              </a:rPr>
              <a:t>derogatory</a:t>
            </a:r>
            <a:r>
              <a:rPr lang="fr-FR" sz="2100" b="1" dirty="0">
                <a:solidFill>
                  <a:schemeClr val="bg1"/>
                </a:solidFill>
              </a:rPr>
              <a:t> </a:t>
            </a:r>
            <a:r>
              <a:rPr lang="fr-FR" sz="2100" b="1" dirty="0" err="1">
                <a:solidFill>
                  <a:schemeClr val="bg1"/>
                </a:solidFill>
              </a:rPr>
              <a:t>regime</a:t>
            </a:r>
            <a:endParaRPr lang="fr-FR" sz="2000" b="1" dirty="0">
              <a:solidFill>
                <a:schemeClr val="bg1"/>
              </a:solidFill>
            </a:endParaRPr>
          </a:p>
        </p:txBody>
      </p:sp>
      <p:sp>
        <p:nvSpPr>
          <p:cNvPr id="15" name="Rectangle à coins arrondis 14"/>
          <p:cNvSpPr/>
          <p:nvPr/>
        </p:nvSpPr>
        <p:spPr>
          <a:xfrm>
            <a:off x="1674846" y="4754703"/>
            <a:ext cx="6139344" cy="1119930"/>
          </a:xfrm>
          <a:prstGeom prst="round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2015998" y="4754703"/>
            <a:ext cx="5205469" cy="1038746"/>
          </a:xfrm>
          <a:prstGeom prst="rect">
            <a:avLst/>
          </a:prstGeom>
        </p:spPr>
        <p:txBody>
          <a:bodyPr wrap="square">
            <a:spAutoFit/>
          </a:bodyPr>
          <a:lstStyle/>
          <a:p>
            <a:pPr lvl="0">
              <a:lnSpc>
                <a:spcPct val="150000"/>
              </a:lnSpc>
            </a:pPr>
            <a:r>
              <a:rPr lang="fr-FR" sz="2100" b="1" dirty="0" err="1">
                <a:solidFill>
                  <a:schemeClr val="bg1"/>
                </a:solidFill>
              </a:rPr>
              <a:t>After</a:t>
            </a:r>
            <a:r>
              <a:rPr lang="fr-FR" sz="2100" b="1" dirty="0">
                <a:solidFill>
                  <a:schemeClr val="bg1"/>
                </a:solidFill>
              </a:rPr>
              <a:t> PhD</a:t>
            </a:r>
          </a:p>
          <a:p>
            <a:pPr lvl="1">
              <a:lnSpc>
                <a:spcPct val="150000"/>
              </a:lnSpc>
            </a:pPr>
            <a:r>
              <a:rPr lang="fr-FR" sz="2000" b="1" dirty="0">
                <a:solidFill>
                  <a:schemeClr val="bg1"/>
                </a:solidFill>
              </a:rPr>
              <a:t>Professional </a:t>
            </a:r>
            <a:r>
              <a:rPr lang="fr-FR" sz="2000" b="1" dirty="0" err="1">
                <a:solidFill>
                  <a:schemeClr val="bg1"/>
                </a:solidFill>
              </a:rPr>
              <a:t>carreer</a:t>
            </a:r>
            <a:r>
              <a:rPr lang="fr-FR" sz="2000" b="1" dirty="0">
                <a:solidFill>
                  <a:schemeClr val="bg1"/>
                </a:solidFill>
              </a:rPr>
              <a:t> in public </a:t>
            </a:r>
            <a:r>
              <a:rPr lang="fr-FR" sz="2000" b="1" dirty="0" err="1">
                <a:solidFill>
                  <a:schemeClr val="bg1"/>
                </a:solidFill>
              </a:rPr>
              <a:t>sector</a:t>
            </a:r>
            <a:endParaRPr lang="fr-FR" sz="2000" b="1" dirty="0">
              <a:solidFill>
                <a:schemeClr val="bg1"/>
              </a:solidFill>
            </a:endParaRPr>
          </a:p>
        </p:txBody>
      </p:sp>
    </p:spTree>
    <p:extLst>
      <p:ext uri="{BB962C8B-B14F-4D97-AF65-F5344CB8AC3E}">
        <p14:creationId xmlns:p14="http://schemas.microsoft.com/office/powerpoint/2010/main" val="4014232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8793E8A1-A5B4-D53A-4CC0-FDC3FE802FA1}"/>
              </a:ext>
            </a:extLst>
          </p:cNvPr>
          <p:cNvSpPr txBox="1"/>
          <p:nvPr/>
        </p:nvSpPr>
        <p:spPr>
          <a:xfrm>
            <a:off x="5171545" y="1084209"/>
            <a:ext cx="3695109" cy="954107"/>
          </a:xfrm>
          <a:prstGeom prst="rect">
            <a:avLst/>
          </a:prstGeom>
          <a:noFill/>
        </p:spPr>
        <p:txBody>
          <a:bodyPr wrap="square" rtlCol="0">
            <a:spAutoFit/>
          </a:bodyPr>
          <a:lstStyle/>
          <a:p>
            <a:pPr algn="ctr"/>
            <a:r>
              <a:rPr lang="fr-FR" sz="1400" dirty="0">
                <a:solidFill>
                  <a:schemeClr val="bg1"/>
                </a:solidFill>
              </a:rPr>
              <a:t>LinkedIn Group ENGSYS &amp; MADIS</a:t>
            </a:r>
          </a:p>
          <a:p>
            <a:pPr algn="ctr"/>
            <a:r>
              <a:rPr lang="fr-FR" sz="1400" dirty="0">
                <a:solidFill>
                  <a:schemeClr val="bg1"/>
                </a:solidFill>
              </a:rPr>
              <a:t>800 Members</a:t>
            </a:r>
          </a:p>
          <a:p>
            <a:pPr algn="ctr"/>
            <a:r>
              <a:rPr lang="fr-FR" sz="1400" dirty="0">
                <a:solidFill>
                  <a:schemeClr val="bg1"/>
                </a:solidFill>
              </a:rPr>
              <a:t>An asset for strengthening our presence </a:t>
            </a:r>
          </a:p>
          <a:p>
            <a:pPr algn="ctr"/>
            <a:r>
              <a:rPr lang="fr-FR" sz="1400" dirty="0">
                <a:solidFill>
                  <a:schemeClr val="bg1"/>
                </a:solidFill>
              </a:rPr>
              <a:t>PhD students and Doctors on LinkedIn</a:t>
            </a:r>
          </a:p>
        </p:txBody>
      </p:sp>
      <p:pic>
        <p:nvPicPr>
          <p:cNvPr id="9" name="Image 8"/>
          <p:cNvPicPr>
            <a:picLocks noChangeAspect="1"/>
          </p:cNvPicPr>
          <p:nvPr/>
        </p:nvPicPr>
        <p:blipFill>
          <a:blip r:embed="rId2"/>
          <a:stretch>
            <a:fillRect/>
          </a:stretch>
        </p:blipFill>
        <p:spPr>
          <a:xfrm>
            <a:off x="156297" y="30790"/>
            <a:ext cx="2638425" cy="1190625"/>
          </a:xfrm>
          <a:prstGeom prst="rect">
            <a:avLst/>
          </a:prstGeom>
        </p:spPr>
      </p:pic>
      <p:sp>
        <p:nvSpPr>
          <p:cNvPr id="10" name="Rectangle 9"/>
          <p:cNvSpPr/>
          <p:nvPr/>
        </p:nvSpPr>
        <p:spPr>
          <a:xfrm>
            <a:off x="2867890" y="95743"/>
            <a:ext cx="6181551" cy="769441"/>
          </a:xfrm>
          <a:prstGeom prst="rect">
            <a:avLst/>
          </a:prstGeom>
          <a:solidFill>
            <a:srgbClr val="00808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Information about </a:t>
            </a:r>
            <a:r>
              <a:rPr lang="fr-FR" sz="2200" b="1" dirty="0" err="1">
                <a:solidFill>
                  <a:schemeClr val="bg1"/>
                </a:solidFill>
                <a:latin typeface="Arial" panose="020B0604020202020204" pitchFamily="34" charset="0"/>
                <a:cs typeface="Arial" panose="020B0604020202020204" pitchFamily="34" charset="0"/>
              </a:rPr>
              <a:t>professional </a:t>
            </a:r>
            <a:r>
              <a:rPr lang="fr-FR" sz="2200" b="1" dirty="0">
                <a:solidFill>
                  <a:schemeClr val="bg1"/>
                </a:solidFill>
                <a:latin typeface="Arial" panose="020B0604020202020204" pitchFamily="34" charset="0"/>
                <a:cs typeface="Arial" panose="020B0604020202020204" pitchFamily="34" charset="0"/>
              </a:rPr>
              <a:t>insertion - ENGSYS</a:t>
            </a:r>
          </a:p>
        </p:txBody>
      </p:sp>
      <p:sp>
        <p:nvSpPr>
          <p:cNvPr id="11" name="ZoneTexte 10"/>
          <p:cNvSpPr txBox="1"/>
          <p:nvPr/>
        </p:nvSpPr>
        <p:spPr>
          <a:xfrm>
            <a:off x="1508759" y="1665161"/>
            <a:ext cx="5700535" cy="369332"/>
          </a:xfrm>
          <a:prstGeom prst="rect">
            <a:avLst/>
          </a:prstGeom>
          <a:noFill/>
        </p:spPr>
        <p:txBody>
          <a:bodyPr wrap="none" rtlCol="0">
            <a:spAutoFit/>
          </a:bodyPr>
          <a:lstStyle/>
          <a:p>
            <a:r>
              <a:rPr lang="fr-FR" dirty="0"/>
              <a:t>ENGSYS and MADIS are </a:t>
            </a:r>
            <a:r>
              <a:rPr lang="fr-FR" dirty="0" err="1"/>
              <a:t>partners</a:t>
            </a:r>
            <a:r>
              <a:rPr lang="fr-FR" dirty="0"/>
              <a:t> of the network REDOC SPI</a:t>
            </a:r>
          </a:p>
        </p:txBody>
      </p:sp>
      <p:sp>
        <p:nvSpPr>
          <p:cNvPr id="12" name="Rectangle 11"/>
          <p:cNvSpPr/>
          <p:nvPr/>
        </p:nvSpPr>
        <p:spPr>
          <a:xfrm>
            <a:off x="2883169" y="2079296"/>
            <a:ext cx="2780120" cy="369332"/>
          </a:xfrm>
          <a:prstGeom prst="rect">
            <a:avLst/>
          </a:prstGeom>
        </p:spPr>
        <p:txBody>
          <a:bodyPr wrap="none">
            <a:spAutoFit/>
          </a:bodyPr>
          <a:lstStyle/>
          <a:p>
            <a:r>
              <a:rPr lang="fr-FR" dirty="0">
                <a:solidFill>
                  <a:srgbClr val="0070C0"/>
                </a:solidFill>
              </a:rPr>
              <a:t>https://www.redoc-spi.org/</a:t>
            </a:r>
          </a:p>
        </p:txBody>
      </p:sp>
      <p:sp>
        <p:nvSpPr>
          <p:cNvPr id="13" name="ZoneTexte 12"/>
          <p:cNvSpPr txBox="1"/>
          <p:nvPr/>
        </p:nvSpPr>
        <p:spPr>
          <a:xfrm>
            <a:off x="472513" y="3381967"/>
            <a:ext cx="2869440" cy="369332"/>
          </a:xfrm>
          <a:prstGeom prst="rect">
            <a:avLst/>
          </a:prstGeom>
          <a:noFill/>
        </p:spPr>
        <p:txBody>
          <a:bodyPr wrap="none" rtlCol="0">
            <a:spAutoFit/>
          </a:bodyPr>
          <a:lstStyle/>
          <a:p>
            <a:r>
              <a:rPr lang="fr-FR" dirty="0" err="1"/>
              <a:t>Linkedin</a:t>
            </a:r>
            <a:r>
              <a:rPr lang="fr-FR" dirty="0"/>
              <a:t> </a:t>
            </a:r>
            <a:r>
              <a:rPr lang="fr-FR" dirty="0" err="1"/>
              <a:t>account</a:t>
            </a:r>
            <a:r>
              <a:rPr lang="fr-FR" dirty="0"/>
              <a:t> REDOC SPI:</a:t>
            </a:r>
          </a:p>
        </p:txBody>
      </p:sp>
      <p:sp>
        <p:nvSpPr>
          <p:cNvPr id="14" name="ZoneTexte 13"/>
          <p:cNvSpPr txBox="1"/>
          <p:nvPr/>
        </p:nvSpPr>
        <p:spPr>
          <a:xfrm>
            <a:off x="472513" y="4505319"/>
            <a:ext cx="5041573" cy="369332"/>
          </a:xfrm>
          <a:prstGeom prst="rect">
            <a:avLst/>
          </a:prstGeom>
          <a:noFill/>
        </p:spPr>
        <p:txBody>
          <a:bodyPr wrap="none" rtlCol="0">
            <a:spAutoFit/>
          </a:bodyPr>
          <a:lstStyle/>
          <a:p>
            <a:r>
              <a:rPr lang="fr-FR" dirty="0" err="1"/>
              <a:t>Linkedin</a:t>
            </a:r>
            <a:r>
              <a:rPr lang="fr-FR" dirty="0"/>
              <a:t> </a:t>
            </a:r>
            <a:r>
              <a:rPr lang="fr-FR" dirty="0" err="1"/>
              <a:t>account</a:t>
            </a:r>
            <a:r>
              <a:rPr lang="fr-FR" dirty="0"/>
              <a:t> ENGSYS – MADIS doctoral </a:t>
            </a:r>
            <a:r>
              <a:rPr lang="fr-FR" dirty="0" err="1"/>
              <a:t>schools</a:t>
            </a:r>
            <a:r>
              <a:rPr lang="fr-FR" dirty="0"/>
              <a:t>:</a:t>
            </a:r>
          </a:p>
        </p:txBody>
      </p:sp>
      <p:sp>
        <p:nvSpPr>
          <p:cNvPr id="15" name="Rectangle 14"/>
          <p:cNvSpPr/>
          <p:nvPr/>
        </p:nvSpPr>
        <p:spPr>
          <a:xfrm>
            <a:off x="4035952" y="4986582"/>
            <a:ext cx="4484689" cy="369332"/>
          </a:xfrm>
          <a:prstGeom prst="rect">
            <a:avLst/>
          </a:prstGeom>
        </p:spPr>
        <p:txBody>
          <a:bodyPr wrap="none">
            <a:spAutoFit/>
          </a:bodyPr>
          <a:lstStyle/>
          <a:p>
            <a:r>
              <a:rPr lang="fr-FR" dirty="0">
                <a:solidFill>
                  <a:srgbClr val="0070C0"/>
                </a:solidFill>
              </a:rPr>
              <a:t>https://www.linkedin.com/groups/12416555/</a:t>
            </a:r>
          </a:p>
        </p:txBody>
      </p:sp>
      <p:sp>
        <p:nvSpPr>
          <p:cNvPr id="16" name="Rectangle 15"/>
          <p:cNvSpPr/>
          <p:nvPr/>
        </p:nvSpPr>
        <p:spPr>
          <a:xfrm>
            <a:off x="3572066" y="3327783"/>
            <a:ext cx="5160454" cy="369332"/>
          </a:xfrm>
          <a:prstGeom prst="rect">
            <a:avLst/>
          </a:prstGeom>
        </p:spPr>
        <p:txBody>
          <a:bodyPr wrap="square">
            <a:spAutoFit/>
          </a:bodyPr>
          <a:lstStyle/>
          <a:p>
            <a:r>
              <a:rPr lang="fr-FR" dirty="0">
                <a:solidFill>
                  <a:srgbClr val="0070C0"/>
                </a:solidFill>
              </a:rPr>
              <a:t>https://www.linkedin.com/company/redoc-spi/</a:t>
            </a:r>
          </a:p>
        </p:txBody>
      </p:sp>
    </p:spTree>
    <p:extLst>
      <p:ext uri="{BB962C8B-B14F-4D97-AF65-F5344CB8AC3E}">
        <p14:creationId xmlns:p14="http://schemas.microsoft.com/office/powerpoint/2010/main" val="3891076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8793E8A1-A5B4-D53A-4CC0-FDC3FE802FA1}"/>
              </a:ext>
            </a:extLst>
          </p:cNvPr>
          <p:cNvSpPr txBox="1"/>
          <p:nvPr/>
        </p:nvSpPr>
        <p:spPr>
          <a:xfrm>
            <a:off x="5171545" y="1084209"/>
            <a:ext cx="3695109" cy="954107"/>
          </a:xfrm>
          <a:prstGeom prst="rect">
            <a:avLst/>
          </a:prstGeom>
          <a:noFill/>
        </p:spPr>
        <p:txBody>
          <a:bodyPr wrap="square" rtlCol="0">
            <a:spAutoFit/>
          </a:bodyPr>
          <a:lstStyle/>
          <a:p>
            <a:pPr algn="ctr"/>
            <a:r>
              <a:rPr lang="fr-FR" sz="1400" dirty="0">
                <a:solidFill>
                  <a:schemeClr val="bg1"/>
                </a:solidFill>
              </a:rPr>
              <a:t>LinkedIn Group ENGSYS &amp; MADIS</a:t>
            </a:r>
          </a:p>
          <a:p>
            <a:pPr algn="ctr"/>
            <a:r>
              <a:rPr lang="fr-FR" sz="1400" dirty="0">
                <a:solidFill>
                  <a:schemeClr val="bg1"/>
                </a:solidFill>
              </a:rPr>
              <a:t>800 Members</a:t>
            </a:r>
          </a:p>
          <a:p>
            <a:pPr algn="ctr"/>
            <a:r>
              <a:rPr lang="fr-FR" sz="1400" dirty="0">
                <a:solidFill>
                  <a:schemeClr val="bg1"/>
                </a:solidFill>
              </a:rPr>
              <a:t>An asset for strengthening our presence </a:t>
            </a:r>
          </a:p>
          <a:p>
            <a:pPr algn="ctr"/>
            <a:r>
              <a:rPr lang="fr-FR" sz="1400" dirty="0">
                <a:solidFill>
                  <a:schemeClr val="bg1"/>
                </a:solidFill>
              </a:rPr>
              <a:t>PhD students and Doctors on LinkedIn</a:t>
            </a:r>
          </a:p>
        </p:txBody>
      </p:sp>
      <p:pic>
        <p:nvPicPr>
          <p:cNvPr id="9" name="Image 8"/>
          <p:cNvPicPr>
            <a:picLocks noChangeAspect="1"/>
          </p:cNvPicPr>
          <p:nvPr/>
        </p:nvPicPr>
        <p:blipFill>
          <a:blip r:embed="rId2"/>
          <a:stretch>
            <a:fillRect/>
          </a:stretch>
        </p:blipFill>
        <p:spPr>
          <a:xfrm>
            <a:off x="156297" y="30790"/>
            <a:ext cx="2638425" cy="1190625"/>
          </a:xfrm>
          <a:prstGeom prst="rect">
            <a:avLst/>
          </a:prstGeom>
        </p:spPr>
      </p:pic>
      <p:sp>
        <p:nvSpPr>
          <p:cNvPr id="10" name="Rectangle 9"/>
          <p:cNvSpPr/>
          <p:nvPr/>
        </p:nvSpPr>
        <p:spPr>
          <a:xfrm>
            <a:off x="2867890" y="95743"/>
            <a:ext cx="6181551" cy="769441"/>
          </a:xfrm>
          <a:prstGeom prst="rect">
            <a:avLst/>
          </a:prstGeom>
          <a:solidFill>
            <a:srgbClr val="00808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Information about </a:t>
            </a:r>
            <a:r>
              <a:rPr lang="fr-FR" sz="2200" b="1" dirty="0" err="1">
                <a:solidFill>
                  <a:schemeClr val="bg1"/>
                </a:solidFill>
                <a:latin typeface="Arial" panose="020B0604020202020204" pitchFamily="34" charset="0"/>
                <a:cs typeface="Arial" panose="020B0604020202020204" pitchFamily="34" charset="0"/>
              </a:rPr>
              <a:t>professional </a:t>
            </a:r>
            <a:r>
              <a:rPr lang="fr-FR" sz="2200" b="1" dirty="0">
                <a:solidFill>
                  <a:schemeClr val="bg1"/>
                </a:solidFill>
                <a:latin typeface="Arial" panose="020B0604020202020204" pitchFamily="34" charset="0"/>
                <a:cs typeface="Arial" panose="020B0604020202020204" pitchFamily="34" charset="0"/>
              </a:rPr>
              <a:t>insertion - ENGSYS</a:t>
            </a:r>
          </a:p>
        </p:txBody>
      </p:sp>
      <p:graphicFrame>
        <p:nvGraphicFramePr>
          <p:cNvPr id="11" name="Espace réservé du contenu 4">
            <a:extLst>
              <a:ext uri="{FF2B5EF4-FFF2-40B4-BE49-F238E27FC236}">
                <a16:creationId xmlns:a16="http://schemas.microsoft.com/office/drawing/2014/main" id="{6420666A-8240-F88C-6AF2-BF711EA0AA3D}"/>
              </a:ext>
            </a:extLst>
          </p:cNvPr>
          <p:cNvGraphicFramePr>
            <a:graphicFrameLocks/>
          </p:cNvGraphicFramePr>
          <p:nvPr>
            <p:extLst/>
          </p:nvPr>
        </p:nvGraphicFramePr>
        <p:xfrm>
          <a:off x="2755669" y="1925709"/>
          <a:ext cx="6044388" cy="3072615"/>
        </p:xfrm>
        <a:graphic>
          <a:graphicData uri="http://schemas.openxmlformats.org/drawingml/2006/table">
            <a:tbl>
              <a:tblPr firstRow="1" bandRow="1">
                <a:tableStyleId>{5C22544A-7EE6-4342-B048-85BDC9FD1C3A}</a:tableStyleId>
              </a:tblPr>
              <a:tblGrid>
                <a:gridCol w="1511097">
                  <a:extLst>
                    <a:ext uri="{9D8B030D-6E8A-4147-A177-3AD203B41FA5}">
                      <a16:colId xmlns:a16="http://schemas.microsoft.com/office/drawing/2014/main" val="2415603845"/>
                    </a:ext>
                  </a:extLst>
                </a:gridCol>
                <a:gridCol w="1511097">
                  <a:extLst>
                    <a:ext uri="{9D8B030D-6E8A-4147-A177-3AD203B41FA5}">
                      <a16:colId xmlns:a16="http://schemas.microsoft.com/office/drawing/2014/main" val="948231959"/>
                    </a:ext>
                  </a:extLst>
                </a:gridCol>
                <a:gridCol w="1511097">
                  <a:extLst>
                    <a:ext uri="{9D8B030D-6E8A-4147-A177-3AD203B41FA5}">
                      <a16:colId xmlns:a16="http://schemas.microsoft.com/office/drawing/2014/main" val="4182438315"/>
                    </a:ext>
                  </a:extLst>
                </a:gridCol>
                <a:gridCol w="1511097">
                  <a:extLst>
                    <a:ext uri="{9D8B030D-6E8A-4147-A177-3AD203B41FA5}">
                      <a16:colId xmlns:a16="http://schemas.microsoft.com/office/drawing/2014/main" val="2184023408"/>
                    </a:ext>
                  </a:extLst>
                </a:gridCol>
              </a:tblGrid>
              <a:tr h="595016">
                <a:tc>
                  <a:txBody>
                    <a:bodyPr/>
                    <a:lstStyle/>
                    <a:p>
                      <a:pPr algn="ctr"/>
                      <a:r>
                        <a:rPr lang="fr-FR" dirty="0"/>
                        <a:t>Speciality</a:t>
                      </a:r>
                    </a:p>
                  </a:txBody>
                  <a:tcPr anchor="ctr"/>
                </a:tc>
                <a:tc>
                  <a:txBody>
                    <a:bodyPr/>
                    <a:lstStyle/>
                    <a:p>
                      <a:pPr algn="ctr"/>
                      <a:r>
                        <a:rPr lang="fr-FR" dirty="0"/>
                        <a:t>Doctors</a:t>
                      </a:r>
                    </a:p>
                  </a:txBody>
                  <a:tcPr anchor="ctr"/>
                </a:tc>
                <a:tc>
                  <a:txBody>
                    <a:bodyPr/>
                    <a:lstStyle/>
                    <a:p>
                      <a:pPr algn="ctr"/>
                      <a:r>
                        <a:rPr lang="fr-FR" dirty="0"/>
                        <a:t>Profiles with jobs</a:t>
                      </a:r>
                    </a:p>
                  </a:txBody>
                  <a:tcPr anchor="ctr"/>
                </a:tc>
                <a:tc>
                  <a:txBody>
                    <a:bodyPr/>
                    <a:lstStyle/>
                    <a:p>
                      <a:pPr algn="ctr"/>
                      <a:r>
                        <a:rPr lang="fr-FR" dirty="0"/>
                        <a:t>Companies</a:t>
                      </a:r>
                    </a:p>
                  </a:txBody>
                  <a:tcPr anchor="ctr"/>
                </a:tc>
                <a:extLst>
                  <a:ext uri="{0D108BD9-81ED-4DB2-BD59-A6C34878D82A}">
                    <a16:rowId xmlns:a16="http://schemas.microsoft.com/office/drawing/2014/main" val="4277626568"/>
                  </a:ext>
                </a:extLst>
              </a:tr>
              <a:tr h="512295">
                <a:tc>
                  <a:txBody>
                    <a:bodyPr/>
                    <a:lstStyle/>
                    <a:p>
                      <a:pPr algn="ctr"/>
                      <a:r>
                        <a:rPr lang="fr-FR" dirty="0"/>
                        <a:t>Electronics</a:t>
                      </a:r>
                    </a:p>
                  </a:txBody>
                  <a:tcPr anchor="ctr"/>
                </a:tc>
                <a:tc>
                  <a:txBody>
                    <a:bodyPr/>
                    <a:lstStyle/>
                    <a:p>
                      <a:pPr algn="ctr"/>
                      <a:r>
                        <a:rPr lang="fr-FR" dirty="0"/>
                        <a:t>212</a:t>
                      </a:r>
                    </a:p>
                  </a:txBody>
                  <a:tcPr anchor="ctr"/>
                </a:tc>
                <a:tc>
                  <a:txBody>
                    <a:bodyPr/>
                    <a:lstStyle/>
                    <a:p>
                      <a:pPr algn="ctr"/>
                      <a:r>
                        <a:rPr lang="fr-FR" dirty="0"/>
                        <a:t>74%</a:t>
                      </a:r>
                    </a:p>
                  </a:txBody>
                  <a:tcPr anchor="ctr"/>
                </a:tc>
                <a:tc>
                  <a:txBody>
                    <a:bodyPr/>
                    <a:lstStyle/>
                    <a:p>
                      <a:pPr algn="ctr"/>
                      <a:r>
                        <a:rPr lang="fr-FR" dirty="0"/>
                        <a:t>52%</a:t>
                      </a:r>
                    </a:p>
                  </a:txBody>
                  <a:tcPr anchor="ctr"/>
                </a:tc>
                <a:extLst>
                  <a:ext uri="{0D108BD9-81ED-4DB2-BD59-A6C34878D82A}">
                    <a16:rowId xmlns:a16="http://schemas.microsoft.com/office/drawing/2014/main" val="3860080749"/>
                  </a:ext>
                </a:extLst>
              </a:tr>
              <a:tr h="595016">
                <a:tc>
                  <a:txBody>
                    <a:bodyPr/>
                    <a:lstStyle/>
                    <a:p>
                      <a:pPr algn="ctr"/>
                      <a:r>
                        <a:rPr lang="fr-FR" dirty="0"/>
                        <a:t>Electrical engineering</a:t>
                      </a:r>
                    </a:p>
                  </a:txBody>
                  <a:tcPr anchor="ctr"/>
                </a:tc>
                <a:tc>
                  <a:txBody>
                    <a:bodyPr/>
                    <a:lstStyle/>
                    <a:p>
                      <a:pPr algn="ctr"/>
                      <a:r>
                        <a:rPr lang="fr-FR" dirty="0"/>
                        <a:t>63</a:t>
                      </a:r>
                    </a:p>
                  </a:txBody>
                  <a:tcPr anchor="ctr"/>
                </a:tc>
                <a:tc>
                  <a:txBody>
                    <a:bodyPr/>
                    <a:lstStyle/>
                    <a:p>
                      <a:pPr algn="ctr"/>
                      <a:r>
                        <a:rPr lang="fr-FR" dirty="0"/>
                        <a:t>86%</a:t>
                      </a:r>
                    </a:p>
                  </a:txBody>
                  <a:tcPr anchor="ctr"/>
                </a:tc>
                <a:tc>
                  <a:txBody>
                    <a:bodyPr/>
                    <a:lstStyle/>
                    <a:p>
                      <a:pPr algn="ctr"/>
                      <a:r>
                        <a:rPr lang="fr-FR" dirty="0"/>
                        <a:t>59%</a:t>
                      </a:r>
                    </a:p>
                  </a:txBody>
                  <a:tcPr anchor="ctr"/>
                </a:tc>
                <a:extLst>
                  <a:ext uri="{0D108BD9-81ED-4DB2-BD59-A6C34878D82A}">
                    <a16:rowId xmlns:a16="http://schemas.microsoft.com/office/drawing/2014/main" val="4107368259"/>
                  </a:ext>
                </a:extLst>
              </a:tr>
              <a:tr h="512295">
                <a:tc>
                  <a:txBody>
                    <a:bodyPr/>
                    <a:lstStyle/>
                    <a:p>
                      <a:pPr algn="ctr"/>
                      <a:r>
                        <a:rPr lang="fr-FR" dirty="0"/>
                        <a:t>Mechanical engineering</a:t>
                      </a:r>
                    </a:p>
                  </a:txBody>
                  <a:tcPr anchor="ctr"/>
                </a:tc>
                <a:tc>
                  <a:txBody>
                    <a:bodyPr/>
                    <a:lstStyle/>
                    <a:p>
                      <a:pPr algn="ctr"/>
                      <a:r>
                        <a:rPr lang="fr-FR" dirty="0"/>
                        <a:t>172</a:t>
                      </a:r>
                    </a:p>
                  </a:txBody>
                  <a:tcPr anchor="ctr"/>
                </a:tc>
                <a:tc>
                  <a:txBody>
                    <a:bodyPr/>
                    <a:lstStyle/>
                    <a:p>
                      <a:pPr algn="ctr"/>
                      <a:r>
                        <a:rPr lang="fr-FR" dirty="0"/>
                        <a:t>69%</a:t>
                      </a:r>
                    </a:p>
                  </a:txBody>
                  <a:tcPr anchor="ctr"/>
                </a:tc>
                <a:tc>
                  <a:txBody>
                    <a:bodyPr/>
                    <a:lstStyle/>
                    <a:p>
                      <a:pPr algn="ctr"/>
                      <a:r>
                        <a:rPr lang="fr-FR" dirty="0"/>
                        <a:t>50%</a:t>
                      </a:r>
                    </a:p>
                  </a:txBody>
                  <a:tcPr anchor="ctr"/>
                </a:tc>
                <a:extLst>
                  <a:ext uri="{0D108BD9-81ED-4DB2-BD59-A6C34878D82A}">
                    <a16:rowId xmlns:a16="http://schemas.microsoft.com/office/drawing/2014/main" val="1436420818"/>
                  </a:ext>
                </a:extLst>
              </a:tr>
              <a:tr h="512295">
                <a:tc>
                  <a:txBody>
                    <a:bodyPr/>
                    <a:lstStyle/>
                    <a:p>
                      <a:pPr algn="ctr"/>
                      <a:r>
                        <a:rPr lang="fr-FR" dirty="0"/>
                        <a:t>Civil engineering</a:t>
                      </a:r>
                    </a:p>
                  </a:txBody>
                  <a:tcPr anchor="ctr"/>
                </a:tc>
                <a:tc>
                  <a:txBody>
                    <a:bodyPr/>
                    <a:lstStyle/>
                    <a:p>
                      <a:pPr algn="ctr"/>
                      <a:r>
                        <a:rPr lang="fr-FR" dirty="0"/>
                        <a:t>95</a:t>
                      </a:r>
                    </a:p>
                  </a:txBody>
                  <a:tcPr anchor="ctr"/>
                </a:tc>
                <a:tc>
                  <a:txBody>
                    <a:bodyPr/>
                    <a:lstStyle/>
                    <a:p>
                      <a:pPr algn="ctr"/>
                      <a:r>
                        <a:rPr lang="fr-FR" dirty="0"/>
                        <a:t>62%</a:t>
                      </a:r>
                    </a:p>
                  </a:txBody>
                  <a:tcPr anchor="ctr"/>
                </a:tc>
                <a:tc>
                  <a:txBody>
                    <a:bodyPr/>
                    <a:lstStyle/>
                    <a:p>
                      <a:pPr algn="ctr"/>
                      <a:r>
                        <a:rPr lang="fr-FR" dirty="0"/>
                        <a:t>39%</a:t>
                      </a:r>
                    </a:p>
                  </a:txBody>
                  <a:tcPr anchor="ctr"/>
                </a:tc>
                <a:extLst>
                  <a:ext uri="{0D108BD9-81ED-4DB2-BD59-A6C34878D82A}">
                    <a16:rowId xmlns:a16="http://schemas.microsoft.com/office/drawing/2014/main" val="1857459997"/>
                  </a:ext>
                </a:extLst>
              </a:tr>
            </a:tbl>
          </a:graphicData>
        </a:graphic>
      </p:graphicFrame>
      <p:sp>
        <p:nvSpPr>
          <p:cNvPr id="12" name="Titre 1">
            <a:extLst>
              <a:ext uri="{FF2B5EF4-FFF2-40B4-BE49-F238E27FC236}">
                <a16:creationId xmlns:a16="http://schemas.microsoft.com/office/drawing/2014/main" id="{9E09FBE8-6571-C888-5600-9404B381479F}"/>
              </a:ext>
            </a:extLst>
          </p:cNvPr>
          <p:cNvSpPr txBox="1">
            <a:spLocks/>
          </p:cNvSpPr>
          <p:nvPr/>
        </p:nvSpPr>
        <p:spPr>
          <a:xfrm>
            <a:off x="156297" y="2038316"/>
            <a:ext cx="2273529" cy="2712487"/>
          </a:xfrm>
          <a:prstGeom prst="rect">
            <a:avLst/>
          </a:prstGeom>
          <a:solidFill>
            <a:schemeClr val="accent1">
              <a:lumMod val="20000"/>
              <a:lumOff val="8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fr-FR" sz="1800"/>
            </a:br>
            <a:r>
              <a:rPr lang="fr-FR" sz="1800"/>
              <a:t>Academic sector</a:t>
            </a:r>
            <a:br>
              <a:rPr lang="fr-FR" sz="1800"/>
            </a:br>
            <a:r>
              <a:rPr lang="fr-FR" sz="1800"/>
              <a:t>Universities, CNRS</a:t>
            </a:r>
            <a:br>
              <a:rPr lang="fr-FR" sz="1800"/>
            </a:br>
            <a:r>
              <a:rPr lang="fr-FR" sz="1800"/>
              <a:t>22%</a:t>
            </a:r>
            <a:br>
              <a:rPr lang="fr-FR" sz="1800"/>
            </a:br>
            <a:br>
              <a:rPr lang="fr-FR" sz="1800"/>
            </a:br>
            <a:r>
              <a:rPr lang="fr-FR" sz="1800"/>
              <a:t>Companies</a:t>
            </a:r>
            <a:br>
              <a:rPr lang="fr-FR" sz="1800"/>
            </a:br>
            <a:r>
              <a:rPr lang="fr-FR" sz="1800"/>
              <a:t>Research organisations</a:t>
            </a:r>
            <a:br>
              <a:rPr lang="fr-FR" sz="1800"/>
            </a:br>
            <a:r>
              <a:rPr lang="fr-FR" sz="1800"/>
              <a:t>50%</a:t>
            </a:r>
            <a:endParaRPr lang="fr-FR" sz="1800" dirty="0"/>
          </a:p>
        </p:txBody>
      </p:sp>
    </p:spTree>
    <p:extLst>
      <p:ext uri="{BB962C8B-B14F-4D97-AF65-F5344CB8AC3E}">
        <p14:creationId xmlns:p14="http://schemas.microsoft.com/office/powerpoint/2010/main" val="105341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8793E8A1-A5B4-D53A-4CC0-FDC3FE802FA1}"/>
              </a:ext>
            </a:extLst>
          </p:cNvPr>
          <p:cNvSpPr txBox="1"/>
          <p:nvPr/>
        </p:nvSpPr>
        <p:spPr>
          <a:xfrm>
            <a:off x="5171545" y="1084209"/>
            <a:ext cx="3695109" cy="954107"/>
          </a:xfrm>
          <a:prstGeom prst="rect">
            <a:avLst/>
          </a:prstGeom>
          <a:noFill/>
        </p:spPr>
        <p:txBody>
          <a:bodyPr wrap="square" rtlCol="0">
            <a:spAutoFit/>
          </a:bodyPr>
          <a:lstStyle/>
          <a:p>
            <a:pPr algn="ctr"/>
            <a:r>
              <a:rPr lang="fr-FR" sz="1400" dirty="0">
                <a:solidFill>
                  <a:schemeClr val="bg1"/>
                </a:solidFill>
              </a:rPr>
              <a:t>LinkedIn Group ENGSYS &amp; MADIS</a:t>
            </a:r>
          </a:p>
          <a:p>
            <a:pPr algn="ctr"/>
            <a:r>
              <a:rPr lang="fr-FR" sz="1400" dirty="0">
                <a:solidFill>
                  <a:schemeClr val="bg1"/>
                </a:solidFill>
              </a:rPr>
              <a:t>800 Members</a:t>
            </a:r>
          </a:p>
          <a:p>
            <a:pPr algn="ctr"/>
            <a:r>
              <a:rPr lang="fr-FR" sz="1400" dirty="0">
                <a:solidFill>
                  <a:schemeClr val="bg1"/>
                </a:solidFill>
              </a:rPr>
              <a:t>An asset for strengthening our presence </a:t>
            </a:r>
          </a:p>
          <a:p>
            <a:pPr algn="ctr"/>
            <a:r>
              <a:rPr lang="fr-FR" sz="1400" dirty="0">
                <a:solidFill>
                  <a:schemeClr val="bg1"/>
                </a:solidFill>
              </a:rPr>
              <a:t>PhD students and Doctors on LinkedIn</a:t>
            </a:r>
          </a:p>
        </p:txBody>
      </p:sp>
      <p:pic>
        <p:nvPicPr>
          <p:cNvPr id="9" name="Image 8"/>
          <p:cNvPicPr>
            <a:picLocks noChangeAspect="1"/>
          </p:cNvPicPr>
          <p:nvPr/>
        </p:nvPicPr>
        <p:blipFill>
          <a:blip r:embed="rId2"/>
          <a:stretch>
            <a:fillRect/>
          </a:stretch>
        </p:blipFill>
        <p:spPr>
          <a:xfrm>
            <a:off x="156297" y="30790"/>
            <a:ext cx="2638425" cy="1190625"/>
          </a:xfrm>
          <a:prstGeom prst="rect">
            <a:avLst/>
          </a:prstGeom>
        </p:spPr>
      </p:pic>
      <p:sp>
        <p:nvSpPr>
          <p:cNvPr id="10" name="Rectangle 9"/>
          <p:cNvSpPr/>
          <p:nvPr/>
        </p:nvSpPr>
        <p:spPr>
          <a:xfrm>
            <a:off x="2867890" y="95743"/>
            <a:ext cx="6181551" cy="769441"/>
          </a:xfrm>
          <a:prstGeom prst="rect">
            <a:avLst/>
          </a:prstGeom>
          <a:solidFill>
            <a:srgbClr val="00808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Information about </a:t>
            </a:r>
            <a:r>
              <a:rPr lang="fr-FR" sz="2200" b="1" dirty="0" err="1">
                <a:solidFill>
                  <a:schemeClr val="bg1"/>
                </a:solidFill>
                <a:latin typeface="Arial" panose="020B0604020202020204" pitchFamily="34" charset="0"/>
                <a:cs typeface="Arial" panose="020B0604020202020204" pitchFamily="34" charset="0"/>
              </a:rPr>
              <a:t>professional </a:t>
            </a:r>
            <a:r>
              <a:rPr lang="fr-FR" sz="2200" b="1" dirty="0">
                <a:solidFill>
                  <a:schemeClr val="bg1"/>
                </a:solidFill>
                <a:latin typeface="Arial" panose="020B0604020202020204" pitchFamily="34" charset="0"/>
                <a:cs typeface="Arial" panose="020B0604020202020204" pitchFamily="34" charset="0"/>
              </a:rPr>
              <a:t>insertion - ENGSYS</a:t>
            </a:r>
          </a:p>
        </p:txBody>
      </p:sp>
      <p:pic>
        <p:nvPicPr>
          <p:cNvPr id="2" name="Image 1"/>
          <p:cNvPicPr>
            <a:picLocks noChangeAspect="1"/>
          </p:cNvPicPr>
          <p:nvPr/>
        </p:nvPicPr>
        <p:blipFill>
          <a:blip r:embed="rId3"/>
          <a:stretch>
            <a:fillRect/>
          </a:stretch>
        </p:blipFill>
        <p:spPr>
          <a:xfrm>
            <a:off x="2307591" y="1822361"/>
            <a:ext cx="6632747" cy="3510254"/>
          </a:xfrm>
          <a:prstGeom prst="rect">
            <a:avLst/>
          </a:prstGeom>
        </p:spPr>
      </p:pic>
      <p:sp>
        <p:nvSpPr>
          <p:cNvPr id="6" name="Titre 1">
            <a:extLst>
              <a:ext uri="{FF2B5EF4-FFF2-40B4-BE49-F238E27FC236}">
                <a16:creationId xmlns:a16="http://schemas.microsoft.com/office/drawing/2014/main" id="{715A7313-D1FB-CC7C-347A-ABEE1A47AD82}"/>
              </a:ext>
            </a:extLst>
          </p:cNvPr>
          <p:cNvSpPr txBox="1">
            <a:spLocks/>
          </p:cNvSpPr>
          <p:nvPr/>
        </p:nvSpPr>
        <p:spPr>
          <a:xfrm>
            <a:off x="252919" y="2572789"/>
            <a:ext cx="1837732" cy="1857895"/>
          </a:xfrm>
          <a:prstGeom prst="rect">
            <a:avLst/>
          </a:prstGeom>
          <a:solidFill>
            <a:schemeClr val="accent1">
              <a:lumMod val="20000"/>
              <a:lumOff val="80000"/>
            </a:schemeClr>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dirty="0"/>
              <a:t>270 </a:t>
            </a:r>
            <a:r>
              <a:rPr lang="fr-FR" sz="1800" dirty="0" err="1"/>
              <a:t>Doctors</a:t>
            </a:r>
            <a:r>
              <a:rPr lang="fr-FR" sz="1800" dirty="0"/>
              <a:t> in </a:t>
            </a:r>
            <a:r>
              <a:rPr lang="fr-FR" sz="1800" dirty="0" err="1"/>
              <a:t>company</a:t>
            </a:r>
            <a:br>
              <a:rPr lang="fr-FR" sz="1800" dirty="0"/>
            </a:br>
            <a:br>
              <a:rPr lang="fr-FR" sz="1800" b="1" dirty="0"/>
            </a:br>
            <a:r>
              <a:rPr lang="fr-FR" sz="1800" b="1" dirty="0"/>
              <a:t>215 </a:t>
            </a:r>
            <a:r>
              <a:rPr lang="fr-FR" sz="1800" b="1" dirty="0" err="1"/>
              <a:t>different</a:t>
            </a:r>
            <a:r>
              <a:rPr lang="fr-FR" sz="1800" b="1" dirty="0"/>
              <a:t> </a:t>
            </a:r>
            <a:r>
              <a:rPr lang="fr-FR" sz="1800" b="1" dirty="0" err="1"/>
              <a:t>companies</a:t>
            </a:r>
            <a:endParaRPr lang="fr-FR" sz="1800" b="1" dirty="0"/>
          </a:p>
        </p:txBody>
      </p:sp>
    </p:spTree>
    <p:extLst>
      <p:ext uri="{BB962C8B-B14F-4D97-AF65-F5344CB8AC3E}">
        <p14:creationId xmlns:p14="http://schemas.microsoft.com/office/powerpoint/2010/main" val="1567001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8793E8A1-A5B4-D53A-4CC0-FDC3FE802FA1}"/>
              </a:ext>
            </a:extLst>
          </p:cNvPr>
          <p:cNvSpPr txBox="1"/>
          <p:nvPr/>
        </p:nvSpPr>
        <p:spPr>
          <a:xfrm>
            <a:off x="5171545" y="1084209"/>
            <a:ext cx="3695109" cy="954107"/>
          </a:xfrm>
          <a:prstGeom prst="rect">
            <a:avLst/>
          </a:prstGeom>
          <a:noFill/>
        </p:spPr>
        <p:txBody>
          <a:bodyPr wrap="square" rtlCol="0">
            <a:spAutoFit/>
          </a:bodyPr>
          <a:lstStyle/>
          <a:p>
            <a:pPr algn="ctr"/>
            <a:r>
              <a:rPr lang="fr-FR" sz="1400" dirty="0">
                <a:solidFill>
                  <a:schemeClr val="bg1"/>
                </a:solidFill>
              </a:rPr>
              <a:t>LinkedIn Group ENGSYS &amp; MADIS</a:t>
            </a:r>
          </a:p>
          <a:p>
            <a:pPr algn="ctr"/>
            <a:r>
              <a:rPr lang="fr-FR" sz="1400" dirty="0">
                <a:solidFill>
                  <a:schemeClr val="bg1"/>
                </a:solidFill>
              </a:rPr>
              <a:t>800 Members</a:t>
            </a:r>
          </a:p>
          <a:p>
            <a:pPr algn="ctr"/>
            <a:r>
              <a:rPr lang="fr-FR" sz="1400" dirty="0">
                <a:solidFill>
                  <a:schemeClr val="bg1"/>
                </a:solidFill>
              </a:rPr>
              <a:t>An asset for strengthening our presence </a:t>
            </a:r>
          </a:p>
          <a:p>
            <a:pPr algn="ctr"/>
            <a:r>
              <a:rPr lang="fr-FR" sz="1400" dirty="0">
                <a:solidFill>
                  <a:schemeClr val="bg1"/>
                </a:solidFill>
              </a:rPr>
              <a:t>PhD students and Doctors on LinkedIn</a:t>
            </a:r>
          </a:p>
        </p:txBody>
      </p:sp>
      <p:pic>
        <p:nvPicPr>
          <p:cNvPr id="9" name="Image 8"/>
          <p:cNvPicPr>
            <a:picLocks noChangeAspect="1"/>
          </p:cNvPicPr>
          <p:nvPr/>
        </p:nvPicPr>
        <p:blipFill>
          <a:blip r:embed="rId2"/>
          <a:stretch>
            <a:fillRect/>
          </a:stretch>
        </p:blipFill>
        <p:spPr>
          <a:xfrm>
            <a:off x="156297" y="30790"/>
            <a:ext cx="2638425" cy="1190625"/>
          </a:xfrm>
          <a:prstGeom prst="rect">
            <a:avLst/>
          </a:prstGeom>
        </p:spPr>
      </p:pic>
      <p:sp>
        <p:nvSpPr>
          <p:cNvPr id="10" name="Rectangle 9"/>
          <p:cNvSpPr/>
          <p:nvPr/>
        </p:nvSpPr>
        <p:spPr>
          <a:xfrm>
            <a:off x="2867890" y="95743"/>
            <a:ext cx="6181551" cy="769441"/>
          </a:xfrm>
          <a:prstGeom prst="rect">
            <a:avLst/>
          </a:prstGeom>
          <a:solidFill>
            <a:srgbClr val="00808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Information about </a:t>
            </a:r>
            <a:r>
              <a:rPr lang="fr-FR" sz="2200" b="1" dirty="0" err="1">
                <a:solidFill>
                  <a:schemeClr val="bg1"/>
                </a:solidFill>
                <a:latin typeface="Arial" panose="020B0604020202020204" pitchFamily="34" charset="0"/>
                <a:cs typeface="Arial" panose="020B0604020202020204" pitchFamily="34" charset="0"/>
              </a:rPr>
              <a:t>professional </a:t>
            </a:r>
            <a:r>
              <a:rPr lang="fr-FR" sz="2200" b="1" dirty="0">
                <a:solidFill>
                  <a:schemeClr val="bg1"/>
                </a:solidFill>
                <a:latin typeface="Arial" panose="020B0604020202020204" pitchFamily="34" charset="0"/>
                <a:cs typeface="Arial" panose="020B0604020202020204" pitchFamily="34" charset="0"/>
              </a:rPr>
              <a:t>insertion - ENGSYS</a:t>
            </a:r>
          </a:p>
        </p:txBody>
      </p:sp>
      <p:sp>
        <p:nvSpPr>
          <p:cNvPr id="5" name="Titre 1">
            <a:extLst>
              <a:ext uri="{FF2B5EF4-FFF2-40B4-BE49-F238E27FC236}">
                <a16:creationId xmlns:a16="http://schemas.microsoft.com/office/drawing/2014/main" id="{C42F05F1-368F-2BB4-F1EC-635409CB07C8}"/>
              </a:ext>
            </a:extLst>
          </p:cNvPr>
          <p:cNvSpPr txBox="1">
            <a:spLocks/>
          </p:cNvSpPr>
          <p:nvPr/>
        </p:nvSpPr>
        <p:spPr>
          <a:xfrm>
            <a:off x="56544" y="2176403"/>
            <a:ext cx="2947482" cy="2241811"/>
          </a:xfrm>
          <a:prstGeom prst="rect">
            <a:avLst/>
          </a:prstGeom>
          <a:solidFill>
            <a:schemeClr val="accent1">
              <a:lumMod val="20000"/>
              <a:lumOff val="8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fr-FR" sz="1800" dirty="0"/>
            </a:br>
            <a:br>
              <a:rPr lang="fr-FR" sz="1800" dirty="0"/>
            </a:br>
            <a:r>
              <a:rPr lang="fr-FR" sz="1800" dirty="0"/>
              <a:t>TOP Employers</a:t>
            </a:r>
            <a:br>
              <a:rPr lang="fr-FR" sz="1800" dirty="0"/>
            </a:br>
            <a:r>
              <a:rPr lang="fr-FR" sz="1800" dirty="0"/>
              <a:t>Doctors ENGSYS</a:t>
            </a:r>
            <a:br>
              <a:rPr lang="fr-FR" sz="1800" dirty="0"/>
            </a:br>
            <a:r>
              <a:rPr lang="fr-FR" sz="1800" dirty="0"/>
              <a:t>2017-2022</a:t>
            </a:r>
            <a:br>
              <a:rPr lang="fr-FR" sz="1800" dirty="0"/>
            </a:br>
            <a:br>
              <a:rPr lang="fr-FR" sz="1800" dirty="0"/>
            </a:br>
            <a:br>
              <a:rPr lang="fr-FR" sz="1800" dirty="0"/>
            </a:br>
            <a:br>
              <a:rPr lang="fr-FR" sz="1800" dirty="0"/>
            </a:br>
            <a:br>
              <a:rPr lang="fr-FR" sz="1800" dirty="0"/>
            </a:br>
            <a:br>
              <a:rPr lang="fr-FR" sz="1800" dirty="0"/>
            </a:br>
            <a:br>
              <a:rPr lang="fr-FR" sz="1800" dirty="0"/>
            </a:br>
            <a:endParaRPr lang="fr-FR" sz="1800" dirty="0"/>
          </a:p>
        </p:txBody>
      </p:sp>
      <p:graphicFrame>
        <p:nvGraphicFramePr>
          <p:cNvPr id="6" name="Espace réservé du contenu 4">
            <a:extLst>
              <a:ext uri="{FF2B5EF4-FFF2-40B4-BE49-F238E27FC236}">
                <a16:creationId xmlns:a16="http://schemas.microsoft.com/office/drawing/2014/main" id="{DE3F6E76-0B50-B14D-9607-C10873C8D73C}"/>
              </a:ext>
            </a:extLst>
          </p:cNvPr>
          <p:cNvGraphicFramePr>
            <a:graphicFrameLocks/>
          </p:cNvGraphicFramePr>
          <p:nvPr>
            <p:extLst/>
          </p:nvPr>
        </p:nvGraphicFramePr>
        <p:xfrm>
          <a:off x="3434026" y="1671390"/>
          <a:ext cx="3475037" cy="4132600"/>
        </p:xfrm>
        <a:graphic>
          <a:graphicData uri="http://schemas.openxmlformats.org/drawingml/2006/table">
            <a:tbl>
              <a:tblPr firstRow="1" bandRow="1">
                <a:tableStyleId>{5C22544A-7EE6-4342-B048-85BDC9FD1C3A}</a:tableStyleId>
              </a:tblPr>
              <a:tblGrid>
                <a:gridCol w="2248213">
                  <a:extLst>
                    <a:ext uri="{9D8B030D-6E8A-4147-A177-3AD203B41FA5}">
                      <a16:colId xmlns:a16="http://schemas.microsoft.com/office/drawing/2014/main" val="3124695538"/>
                    </a:ext>
                  </a:extLst>
                </a:gridCol>
                <a:gridCol w="1226824">
                  <a:extLst>
                    <a:ext uri="{9D8B030D-6E8A-4147-A177-3AD203B41FA5}">
                      <a16:colId xmlns:a16="http://schemas.microsoft.com/office/drawing/2014/main" val="1914731348"/>
                    </a:ext>
                  </a:extLst>
                </a:gridCol>
              </a:tblGrid>
              <a:tr h="0">
                <a:tc>
                  <a:txBody>
                    <a:bodyPr/>
                    <a:lstStyle/>
                    <a:p>
                      <a:pPr algn="ctr"/>
                      <a:r>
                        <a:rPr lang="fr-FR" sz="1800" dirty="0"/>
                        <a:t>TOP Employers</a:t>
                      </a:r>
                    </a:p>
                  </a:txBody>
                  <a:tcPr anchor="ctr"/>
                </a:tc>
                <a:tc>
                  <a:txBody>
                    <a:bodyPr/>
                    <a:lstStyle/>
                    <a:p>
                      <a:pPr algn="ctr"/>
                      <a:r>
                        <a:rPr lang="fr-FR" sz="1800" dirty="0"/>
                        <a:t>ENGSYS</a:t>
                      </a:r>
                    </a:p>
                  </a:txBody>
                  <a:tcPr anchor="ctr"/>
                </a:tc>
                <a:extLst>
                  <a:ext uri="{0D108BD9-81ED-4DB2-BD59-A6C34878D82A}">
                    <a16:rowId xmlns:a16="http://schemas.microsoft.com/office/drawing/2014/main" val="1430117032"/>
                  </a:ext>
                </a:extLst>
              </a:tr>
              <a:tr h="326011">
                <a:tc>
                  <a:txBody>
                    <a:bodyPr/>
                    <a:lstStyle/>
                    <a:p>
                      <a:pPr algn="l" fontAlgn="b"/>
                      <a:r>
                        <a:rPr lang="fr-FR" sz="1600" b="1" i="0" u="none" strike="noStrike" dirty="0">
                          <a:solidFill>
                            <a:srgbClr val="002060"/>
                          </a:solidFill>
                          <a:effectLst/>
                          <a:latin typeface="Calibri" panose="020F0502020204030204" pitchFamily="34" charset="0"/>
                        </a:rPr>
                        <a:t>STMicroelectronics</a:t>
                      </a:r>
                    </a:p>
                  </a:txBody>
                  <a:tcPr marL="9525" marR="9525" marT="9525" marB="0" anchor="ctr"/>
                </a:tc>
                <a:tc>
                  <a:txBody>
                    <a:bodyPr/>
                    <a:lstStyle/>
                    <a:p>
                      <a:pPr algn="ctr" fontAlgn="b"/>
                      <a:r>
                        <a:rPr lang="fr-FR" sz="1600" b="1" i="0" u="none" strike="noStrike" dirty="0">
                          <a:solidFill>
                            <a:srgbClr val="002060"/>
                          </a:solidFill>
                          <a:effectLst/>
                          <a:latin typeface="Calibri" panose="020F0502020204030204" pitchFamily="34" charset="0"/>
                        </a:rPr>
                        <a:t>11</a:t>
                      </a:r>
                    </a:p>
                  </a:txBody>
                  <a:tcPr marL="9525" marR="9525" marT="9525" marB="0" anchor="ctr"/>
                </a:tc>
                <a:extLst>
                  <a:ext uri="{0D108BD9-81ED-4DB2-BD59-A6C34878D82A}">
                    <a16:rowId xmlns:a16="http://schemas.microsoft.com/office/drawing/2014/main" val="2631748669"/>
                  </a:ext>
                </a:extLst>
              </a:tr>
              <a:tr h="326011">
                <a:tc>
                  <a:txBody>
                    <a:bodyPr/>
                    <a:lstStyle/>
                    <a:p>
                      <a:pPr algn="l" fontAlgn="b"/>
                      <a:r>
                        <a:rPr lang="fr-FR" sz="1600" b="0" i="0" u="none" strike="noStrike" dirty="0">
                          <a:solidFill>
                            <a:srgbClr val="002060"/>
                          </a:solidFill>
                          <a:effectLst/>
                          <a:latin typeface="Calibri" panose="020F0502020204030204" pitchFamily="34" charset="0"/>
                        </a:rPr>
                        <a:t>EDF</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6</a:t>
                      </a:r>
                    </a:p>
                  </a:txBody>
                  <a:tcPr marL="9525" marR="9525" marT="9525" marB="0" anchor="ctr"/>
                </a:tc>
                <a:extLst>
                  <a:ext uri="{0D108BD9-81ED-4DB2-BD59-A6C34878D82A}">
                    <a16:rowId xmlns:a16="http://schemas.microsoft.com/office/drawing/2014/main" val="1385452116"/>
                  </a:ext>
                </a:extLst>
              </a:tr>
              <a:tr h="326011">
                <a:tc>
                  <a:txBody>
                    <a:bodyPr/>
                    <a:lstStyle/>
                    <a:p>
                      <a:pPr algn="l" fontAlgn="b"/>
                      <a:r>
                        <a:rPr lang="fr-FR" sz="1600" b="0" i="0" u="none" strike="noStrike" dirty="0">
                          <a:solidFill>
                            <a:srgbClr val="002060"/>
                          </a:solidFill>
                          <a:effectLst/>
                          <a:latin typeface="Calibri" panose="020F0502020204030204" pitchFamily="34" charset="0"/>
                        </a:rPr>
                        <a:t>Safran</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6</a:t>
                      </a:r>
                    </a:p>
                  </a:txBody>
                  <a:tcPr marL="9525" marR="9525" marT="9525" marB="0" anchor="ctr"/>
                </a:tc>
                <a:extLst>
                  <a:ext uri="{0D108BD9-81ED-4DB2-BD59-A6C34878D82A}">
                    <a16:rowId xmlns:a16="http://schemas.microsoft.com/office/drawing/2014/main" val="970785177"/>
                  </a:ext>
                </a:extLst>
              </a:tr>
              <a:tr h="326011">
                <a:tc>
                  <a:txBody>
                    <a:bodyPr/>
                    <a:lstStyle/>
                    <a:p>
                      <a:pPr algn="l" fontAlgn="b"/>
                      <a:r>
                        <a:rPr lang="fr-FR" sz="1600" b="0" i="0" u="none" strike="noStrike" dirty="0">
                          <a:solidFill>
                            <a:srgbClr val="002060"/>
                          </a:solidFill>
                          <a:effectLst/>
                          <a:latin typeface="Calibri" panose="020F0502020204030204" pitchFamily="34" charset="0"/>
                        </a:rPr>
                        <a:t>Alstom</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5</a:t>
                      </a:r>
                    </a:p>
                  </a:txBody>
                  <a:tcPr marL="9525" marR="9525" marT="9525" marB="0" anchor="ctr"/>
                </a:tc>
                <a:extLst>
                  <a:ext uri="{0D108BD9-81ED-4DB2-BD59-A6C34878D82A}">
                    <a16:rowId xmlns:a16="http://schemas.microsoft.com/office/drawing/2014/main" val="433772001"/>
                  </a:ext>
                </a:extLst>
              </a:tr>
              <a:tr h="326011">
                <a:tc>
                  <a:txBody>
                    <a:bodyPr/>
                    <a:lstStyle/>
                    <a:p>
                      <a:pPr algn="l" fontAlgn="b"/>
                      <a:r>
                        <a:rPr lang="fr-FR" sz="1600" b="0" i="0" u="none" strike="noStrike" dirty="0">
                          <a:solidFill>
                            <a:srgbClr val="002060"/>
                          </a:solidFill>
                          <a:effectLst/>
                          <a:latin typeface="Calibri" panose="020F0502020204030204" pitchFamily="34" charset="0"/>
                        </a:rPr>
                        <a:t>CEA</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5</a:t>
                      </a:r>
                    </a:p>
                  </a:txBody>
                  <a:tcPr marL="9525" marR="9525" marT="9525" marB="0" anchor="ctr"/>
                </a:tc>
                <a:extLst>
                  <a:ext uri="{0D108BD9-81ED-4DB2-BD59-A6C34878D82A}">
                    <a16:rowId xmlns:a16="http://schemas.microsoft.com/office/drawing/2014/main" val="1980638311"/>
                  </a:ext>
                </a:extLst>
              </a:tr>
              <a:tr h="326011">
                <a:tc>
                  <a:txBody>
                    <a:bodyPr/>
                    <a:lstStyle/>
                    <a:p>
                      <a:pPr algn="l" fontAlgn="b"/>
                      <a:r>
                        <a:rPr lang="fr-FR" sz="1600" b="0" i="0" u="none" strike="noStrike" dirty="0">
                          <a:solidFill>
                            <a:srgbClr val="002060"/>
                          </a:solidFill>
                          <a:effectLst/>
                          <a:latin typeface="Calibri" panose="020F0502020204030204" pitchFamily="34" charset="0"/>
                        </a:rPr>
                        <a:t>CEA-Leti</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4</a:t>
                      </a:r>
                    </a:p>
                  </a:txBody>
                  <a:tcPr marL="9525" marR="9525" marT="9525" marB="0" anchor="ctr"/>
                </a:tc>
                <a:extLst>
                  <a:ext uri="{0D108BD9-81ED-4DB2-BD59-A6C34878D82A}">
                    <a16:rowId xmlns:a16="http://schemas.microsoft.com/office/drawing/2014/main" val="255254299"/>
                  </a:ext>
                </a:extLst>
              </a:tr>
              <a:tr h="326011">
                <a:tc>
                  <a:txBody>
                    <a:bodyPr/>
                    <a:lstStyle/>
                    <a:p>
                      <a:pPr algn="l" fontAlgn="b"/>
                      <a:r>
                        <a:rPr lang="fr-FR" sz="1600" b="0" i="0" u="none" strike="noStrike" dirty="0">
                          <a:solidFill>
                            <a:srgbClr val="002060"/>
                          </a:solidFill>
                          <a:effectLst/>
                          <a:latin typeface="Calibri" panose="020F0502020204030204" pitchFamily="34" charset="0"/>
                        </a:rPr>
                        <a:t>Thales</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4</a:t>
                      </a:r>
                    </a:p>
                  </a:txBody>
                  <a:tcPr marL="9525" marR="9525" marT="9525" marB="0" anchor="ctr"/>
                </a:tc>
                <a:extLst>
                  <a:ext uri="{0D108BD9-81ED-4DB2-BD59-A6C34878D82A}">
                    <a16:rowId xmlns:a16="http://schemas.microsoft.com/office/drawing/2014/main" val="1355439641"/>
                  </a:ext>
                </a:extLst>
              </a:tr>
              <a:tr h="326011">
                <a:tc>
                  <a:txBody>
                    <a:bodyPr/>
                    <a:lstStyle/>
                    <a:p>
                      <a:pPr algn="l" fontAlgn="b"/>
                      <a:r>
                        <a:rPr lang="fr-FR" sz="1600" b="0" i="0" u="none" strike="noStrike" dirty="0">
                          <a:solidFill>
                            <a:srgbClr val="002060"/>
                          </a:solidFill>
                          <a:effectLst/>
                          <a:latin typeface="Calibri" panose="020F0502020204030204" pitchFamily="34" charset="0"/>
                        </a:rPr>
                        <a:t>Capgemini Engineering</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3</a:t>
                      </a:r>
                    </a:p>
                  </a:txBody>
                  <a:tcPr marL="9525" marR="9525" marT="9525" marB="0" anchor="ctr"/>
                </a:tc>
                <a:extLst>
                  <a:ext uri="{0D108BD9-81ED-4DB2-BD59-A6C34878D82A}">
                    <a16:rowId xmlns:a16="http://schemas.microsoft.com/office/drawing/2014/main" val="3353426909"/>
                  </a:ext>
                </a:extLst>
              </a:tr>
              <a:tr h="326011">
                <a:tc>
                  <a:txBody>
                    <a:bodyPr/>
                    <a:lstStyle/>
                    <a:p>
                      <a:pPr algn="l" fontAlgn="b"/>
                      <a:r>
                        <a:rPr lang="fr-FR" sz="1600" b="0" i="0" u="none" strike="noStrike" dirty="0">
                          <a:solidFill>
                            <a:srgbClr val="002060"/>
                          </a:solidFill>
                          <a:effectLst/>
                          <a:latin typeface="Calibri" panose="020F0502020204030204" pitchFamily="34" charset="0"/>
                        </a:rPr>
                        <a:t>Framatome</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3</a:t>
                      </a:r>
                    </a:p>
                  </a:txBody>
                  <a:tcPr marL="9525" marR="9525" marT="9525" marB="0" anchor="ctr"/>
                </a:tc>
                <a:extLst>
                  <a:ext uri="{0D108BD9-81ED-4DB2-BD59-A6C34878D82A}">
                    <a16:rowId xmlns:a16="http://schemas.microsoft.com/office/drawing/2014/main" val="2316167283"/>
                  </a:ext>
                </a:extLst>
              </a:tr>
              <a:tr h="326011">
                <a:tc>
                  <a:txBody>
                    <a:bodyPr/>
                    <a:lstStyle/>
                    <a:p>
                      <a:pPr algn="l" fontAlgn="b"/>
                      <a:r>
                        <a:rPr lang="fr-FR" sz="1600" b="0" i="0" u="none" strike="noStrike" dirty="0">
                          <a:solidFill>
                            <a:srgbClr val="002060"/>
                          </a:solidFill>
                          <a:effectLst/>
                          <a:latin typeface="Calibri" panose="020F0502020204030204" pitchFamily="34" charset="0"/>
                        </a:rPr>
                        <a:t>imec</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3</a:t>
                      </a:r>
                    </a:p>
                  </a:txBody>
                  <a:tcPr marL="9525" marR="9525" marT="9525" marB="0" anchor="ctr"/>
                </a:tc>
                <a:extLst>
                  <a:ext uri="{0D108BD9-81ED-4DB2-BD59-A6C34878D82A}">
                    <a16:rowId xmlns:a16="http://schemas.microsoft.com/office/drawing/2014/main" val="1364830506"/>
                  </a:ext>
                </a:extLst>
              </a:tr>
              <a:tr h="0">
                <a:tc>
                  <a:txBody>
                    <a:bodyPr/>
                    <a:lstStyle/>
                    <a:p>
                      <a:pPr algn="l" fontAlgn="b"/>
                      <a:r>
                        <a:rPr lang="fr-FR" sz="1600" b="0" i="0" u="none" strike="noStrike" dirty="0">
                          <a:solidFill>
                            <a:srgbClr val="002060"/>
                          </a:solidFill>
                          <a:effectLst/>
                          <a:latin typeface="Calibri" panose="020F0502020204030204" pitchFamily="34" charset="0"/>
                        </a:rPr>
                        <a:t>RAILENIUM</a:t>
                      </a: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3</a:t>
                      </a:r>
                    </a:p>
                  </a:txBody>
                  <a:tcPr marL="9525" marR="9525" marT="9525" marB="0" anchor="ctr"/>
                </a:tc>
                <a:extLst>
                  <a:ext uri="{0D108BD9-81ED-4DB2-BD59-A6C34878D82A}">
                    <a16:rowId xmlns:a16="http://schemas.microsoft.com/office/drawing/2014/main" val="139149586"/>
                  </a:ext>
                </a:extLst>
              </a:tr>
              <a:tr h="0">
                <a:tc>
                  <a:txBody>
                    <a:bodyPr/>
                    <a:lstStyle/>
                    <a:p>
                      <a:pPr algn="l" fontAlgn="b"/>
                      <a:endParaRPr lang="fr-FR" sz="1600" b="0" i="0" u="none" strike="noStrike" dirty="0">
                        <a:solidFill>
                          <a:srgbClr val="002060"/>
                        </a:solidFill>
                        <a:effectLst/>
                        <a:latin typeface="Calibri" panose="020F0502020204030204" pitchFamily="34" charset="0"/>
                      </a:endParaRPr>
                    </a:p>
                  </a:txBody>
                  <a:tcPr marL="9525" marR="9525" marT="9525" marB="0" anchor="ctr"/>
                </a:tc>
                <a:tc>
                  <a:txBody>
                    <a:bodyPr/>
                    <a:lstStyle/>
                    <a:p>
                      <a:pPr algn="ctr" fontAlgn="b"/>
                      <a:r>
                        <a:rPr lang="fr-FR" sz="1600" b="0" i="0" u="none" strike="noStrike" dirty="0">
                          <a:solidFill>
                            <a:srgbClr val="002060"/>
                          </a:solidFill>
                          <a:effectLst/>
                          <a:latin typeface="Calibri" panose="020F0502020204030204" pitchFamily="34" charset="0"/>
                        </a:rPr>
                        <a:t>53</a:t>
                      </a:r>
                    </a:p>
                  </a:txBody>
                  <a:tcPr marL="9525" marR="9525" marT="9525" marB="0" anchor="ctr"/>
                </a:tc>
                <a:extLst>
                  <a:ext uri="{0D108BD9-81ED-4DB2-BD59-A6C34878D82A}">
                    <a16:rowId xmlns:a16="http://schemas.microsoft.com/office/drawing/2014/main" val="418562159"/>
                  </a:ext>
                </a:extLst>
              </a:tr>
            </a:tbl>
          </a:graphicData>
        </a:graphic>
      </p:graphicFrame>
      <p:sp>
        <p:nvSpPr>
          <p:cNvPr id="8" name="Espace réservé du contenu 5">
            <a:extLst>
              <a:ext uri="{FF2B5EF4-FFF2-40B4-BE49-F238E27FC236}">
                <a16:creationId xmlns:a16="http://schemas.microsoft.com/office/drawing/2014/main" id="{A20135A5-75E1-C68D-2233-9E679DC7E76B}"/>
              </a:ext>
            </a:extLst>
          </p:cNvPr>
          <p:cNvSpPr txBox="1">
            <a:spLocks/>
          </p:cNvSpPr>
          <p:nvPr/>
        </p:nvSpPr>
        <p:spPr>
          <a:xfrm>
            <a:off x="6841375" y="2413888"/>
            <a:ext cx="2302625" cy="26476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fr-FR" sz="1800" dirty="0">
                <a:solidFill>
                  <a:srgbClr val="002060"/>
                </a:solidFill>
              </a:rPr>
              <a:t>11 Employers</a:t>
            </a:r>
          </a:p>
          <a:p>
            <a:pPr marL="0" indent="0" algn="ctr">
              <a:spcBef>
                <a:spcPts val="600"/>
              </a:spcBef>
              <a:buFont typeface="Arial" panose="020B0604020202020204" pitchFamily="34" charset="0"/>
              <a:buNone/>
            </a:pPr>
            <a:r>
              <a:rPr lang="fr-FR" sz="1800" dirty="0">
                <a:solidFill>
                  <a:srgbClr val="002060"/>
                </a:solidFill>
              </a:rPr>
              <a:t>3 Doctors or more</a:t>
            </a:r>
          </a:p>
          <a:p>
            <a:pPr marL="0" indent="0" algn="ctr">
              <a:spcBef>
                <a:spcPts val="600"/>
              </a:spcBef>
              <a:buFont typeface="Arial" panose="020B0604020202020204" pitchFamily="34" charset="0"/>
              <a:buNone/>
            </a:pPr>
            <a:endParaRPr lang="fr-FR" sz="1800" dirty="0">
              <a:solidFill>
                <a:srgbClr val="002060"/>
              </a:solidFill>
            </a:endParaRPr>
          </a:p>
          <a:p>
            <a:pPr marL="0" indent="0" algn="ctr">
              <a:spcBef>
                <a:spcPts val="600"/>
              </a:spcBef>
              <a:buFont typeface="Arial" panose="020B0604020202020204" pitchFamily="34" charset="0"/>
              <a:buNone/>
            </a:pPr>
            <a:r>
              <a:rPr lang="fr-FR" sz="1800" dirty="0">
                <a:solidFill>
                  <a:srgbClr val="002060"/>
                </a:solidFill>
              </a:rPr>
              <a:t>53 ENGYS doctors </a:t>
            </a:r>
          </a:p>
          <a:p>
            <a:pPr marL="0" indent="0" algn="ctr">
              <a:spcBef>
                <a:spcPts val="600"/>
              </a:spcBef>
              <a:buFont typeface="Arial" panose="020B0604020202020204" pitchFamily="34" charset="0"/>
              <a:buNone/>
            </a:pPr>
            <a:endParaRPr lang="fr-FR" sz="1800" dirty="0">
              <a:solidFill>
                <a:srgbClr val="002060"/>
              </a:solidFill>
            </a:endParaRPr>
          </a:p>
          <a:p>
            <a:pPr marL="0" indent="0" algn="ctr">
              <a:spcBef>
                <a:spcPts val="600"/>
              </a:spcBef>
              <a:buFont typeface="Arial" panose="020B0604020202020204" pitchFamily="34" charset="0"/>
              <a:buNone/>
            </a:pPr>
            <a:r>
              <a:rPr lang="fr-FR" sz="1800" dirty="0">
                <a:solidFill>
                  <a:srgbClr val="002060"/>
                </a:solidFill>
              </a:rPr>
              <a:t>TOP1</a:t>
            </a:r>
          </a:p>
          <a:p>
            <a:pPr marL="0" indent="0" algn="ctr">
              <a:spcBef>
                <a:spcPts val="600"/>
              </a:spcBef>
              <a:buFont typeface="Arial" panose="020B0604020202020204" pitchFamily="34" charset="0"/>
              <a:buNone/>
            </a:pPr>
            <a:r>
              <a:rPr lang="fr-FR" sz="1800" dirty="0">
                <a:solidFill>
                  <a:srgbClr val="002060"/>
                </a:solidFill>
              </a:rPr>
              <a:t>STMicroelectronics</a:t>
            </a:r>
          </a:p>
        </p:txBody>
      </p:sp>
    </p:spTree>
    <p:extLst>
      <p:ext uri="{BB962C8B-B14F-4D97-AF65-F5344CB8AC3E}">
        <p14:creationId xmlns:p14="http://schemas.microsoft.com/office/powerpoint/2010/main" val="654782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8793E8A1-A5B4-D53A-4CC0-FDC3FE802FA1}"/>
              </a:ext>
            </a:extLst>
          </p:cNvPr>
          <p:cNvSpPr txBox="1"/>
          <p:nvPr/>
        </p:nvSpPr>
        <p:spPr>
          <a:xfrm>
            <a:off x="5171545" y="1084209"/>
            <a:ext cx="3695109" cy="954107"/>
          </a:xfrm>
          <a:prstGeom prst="rect">
            <a:avLst/>
          </a:prstGeom>
          <a:noFill/>
        </p:spPr>
        <p:txBody>
          <a:bodyPr wrap="square" rtlCol="0">
            <a:spAutoFit/>
          </a:bodyPr>
          <a:lstStyle/>
          <a:p>
            <a:pPr algn="ctr"/>
            <a:r>
              <a:rPr lang="fr-FR" sz="1400" dirty="0">
                <a:solidFill>
                  <a:schemeClr val="bg1"/>
                </a:solidFill>
              </a:rPr>
              <a:t>Groupe LinkedIn  ENGSYS &amp; MADIS</a:t>
            </a:r>
          </a:p>
          <a:p>
            <a:pPr algn="ctr"/>
            <a:r>
              <a:rPr lang="fr-FR" sz="1400" dirty="0">
                <a:solidFill>
                  <a:schemeClr val="bg1"/>
                </a:solidFill>
              </a:rPr>
              <a:t>800 Membres</a:t>
            </a:r>
          </a:p>
          <a:p>
            <a:pPr algn="ctr"/>
            <a:r>
              <a:rPr lang="fr-FR" sz="1400" dirty="0">
                <a:solidFill>
                  <a:schemeClr val="bg1"/>
                </a:solidFill>
              </a:rPr>
              <a:t>Un atout pour renforcer la présence </a:t>
            </a:r>
          </a:p>
          <a:p>
            <a:pPr algn="ctr"/>
            <a:r>
              <a:rPr lang="fr-FR" sz="1400" dirty="0">
                <a:solidFill>
                  <a:schemeClr val="bg1"/>
                </a:solidFill>
              </a:rPr>
              <a:t>Doctorants et Docteurs sur LinkedIn</a:t>
            </a:r>
          </a:p>
        </p:txBody>
      </p:sp>
      <p:pic>
        <p:nvPicPr>
          <p:cNvPr id="9" name="Image 8"/>
          <p:cNvPicPr>
            <a:picLocks noChangeAspect="1"/>
          </p:cNvPicPr>
          <p:nvPr/>
        </p:nvPicPr>
        <p:blipFill>
          <a:blip r:embed="rId2"/>
          <a:stretch>
            <a:fillRect/>
          </a:stretch>
        </p:blipFill>
        <p:spPr>
          <a:xfrm>
            <a:off x="156297" y="30790"/>
            <a:ext cx="2638425" cy="1190625"/>
          </a:xfrm>
          <a:prstGeom prst="rect">
            <a:avLst/>
          </a:prstGeom>
        </p:spPr>
      </p:pic>
      <p:sp>
        <p:nvSpPr>
          <p:cNvPr id="10" name="Rectangle 9"/>
          <p:cNvSpPr/>
          <p:nvPr/>
        </p:nvSpPr>
        <p:spPr>
          <a:xfrm>
            <a:off x="2867890" y="95743"/>
            <a:ext cx="6181551" cy="769441"/>
          </a:xfrm>
          <a:prstGeom prst="rect">
            <a:avLst/>
          </a:prstGeom>
          <a:solidFill>
            <a:srgbClr val="00808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Information about </a:t>
            </a:r>
            <a:r>
              <a:rPr lang="fr-FR" sz="2200" b="1" dirty="0" err="1">
                <a:solidFill>
                  <a:schemeClr val="bg1"/>
                </a:solidFill>
                <a:latin typeface="Arial" panose="020B0604020202020204" pitchFamily="34" charset="0"/>
                <a:cs typeface="Arial" panose="020B0604020202020204" pitchFamily="34" charset="0"/>
              </a:rPr>
              <a:t>professional</a:t>
            </a:r>
            <a:r>
              <a:rPr lang="fr-FR" sz="2200" b="1" dirty="0">
                <a:solidFill>
                  <a:schemeClr val="bg1"/>
                </a:solidFill>
                <a:latin typeface="Arial" panose="020B0604020202020204" pitchFamily="34" charset="0"/>
                <a:cs typeface="Arial" panose="020B0604020202020204" pitchFamily="34" charset="0"/>
              </a:rPr>
              <a:t> insertion - ENGSYS</a:t>
            </a:r>
          </a:p>
        </p:txBody>
      </p:sp>
      <p:graphicFrame>
        <p:nvGraphicFramePr>
          <p:cNvPr id="2" name="Tableau 1"/>
          <p:cNvGraphicFramePr>
            <a:graphicFrameLocks noGrp="1"/>
          </p:cNvGraphicFramePr>
          <p:nvPr>
            <p:extLst>
              <p:ext uri="{D42A27DB-BD31-4B8C-83A1-F6EECF244321}">
                <p14:modId xmlns:p14="http://schemas.microsoft.com/office/powerpoint/2010/main" val="2297096818"/>
              </p:ext>
            </p:extLst>
          </p:nvPr>
        </p:nvGraphicFramePr>
        <p:xfrm>
          <a:off x="3929380" y="1712162"/>
          <a:ext cx="4304376" cy="3403283"/>
        </p:xfrm>
        <a:graphic>
          <a:graphicData uri="http://schemas.openxmlformats.org/drawingml/2006/table">
            <a:tbl>
              <a:tblPr>
                <a:tableStyleId>{5C22544A-7EE6-4342-B048-85BDC9FD1C3A}</a:tableStyleId>
              </a:tblPr>
              <a:tblGrid>
                <a:gridCol w="4304376">
                  <a:extLst>
                    <a:ext uri="{9D8B030D-6E8A-4147-A177-3AD203B41FA5}">
                      <a16:colId xmlns:a16="http://schemas.microsoft.com/office/drawing/2014/main" val="1398294638"/>
                    </a:ext>
                  </a:extLst>
                </a:gridCol>
              </a:tblGrid>
              <a:tr h="228600">
                <a:tc>
                  <a:txBody>
                    <a:bodyPr/>
                    <a:lstStyle/>
                    <a:p>
                      <a:pPr algn="l" fontAlgn="b"/>
                      <a:r>
                        <a:rPr lang="fr-FR" sz="1400" u="sng" strike="noStrike">
                          <a:effectLst/>
                        </a:rPr>
                        <a:t> </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33971899"/>
                  </a:ext>
                </a:extLst>
              </a:tr>
              <a:tr h="228600">
                <a:tc>
                  <a:txBody>
                    <a:bodyPr/>
                    <a:lstStyle/>
                    <a:p>
                      <a:pPr algn="l" fontAlgn="b"/>
                      <a:r>
                        <a:rPr lang="en-US" sz="1400" u="sng" strike="noStrike">
                          <a:effectLst/>
                          <a:hlinkClick r:id="rId3"/>
                        </a:rPr>
                        <a:t>EOMYS | e-NVH simulation software, consulting, training and testing solutions</a:t>
                      </a:r>
                      <a:endParaRPr lang="en-US"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491458735"/>
                  </a:ext>
                </a:extLst>
              </a:tr>
              <a:tr h="228600">
                <a:tc>
                  <a:txBody>
                    <a:bodyPr/>
                    <a:lstStyle/>
                    <a:p>
                      <a:pPr algn="l" fontAlgn="b"/>
                      <a:r>
                        <a:rPr lang="fr-FR" sz="1400" u="sng" strike="noStrike">
                          <a:effectLst/>
                          <a:hlinkClick r:id="rId4"/>
                        </a:rPr>
                        <a:t>Groupe Institut de Soudure</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764345319"/>
                  </a:ext>
                </a:extLst>
              </a:tr>
              <a:tr h="228600">
                <a:tc>
                  <a:txBody>
                    <a:bodyPr/>
                    <a:lstStyle/>
                    <a:p>
                      <a:pPr algn="l" fontAlgn="b"/>
                      <a:r>
                        <a:rPr lang="fr-FR" sz="1400" u="sng" strike="noStrike">
                          <a:effectLst/>
                          <a:hlinkClick r:id="rId5"/>
                        </a:rPr>
                        <a:t>Hitachi Astemo</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253183083"/>
                  </a:ext>
                </a:extLst>
              </a:tr>
              <a:tr h="228600">
                <a:tc>
                  <a:txBody>
                    <a:bodyPr/>
                    <a:lstStyle/>
                    <a:p>
                      <a:pPr algn="l" fontAlgn="b"/>
                      <a:r>
                        <a:rPr lang="fr-FR" sz="1400" u="sng" strike="noStrike">
                          <a:effectLst/>
                          <a:hlinkClick r:id="rId6"/>
                        </a:rPr>
                        <a:t>Institut Pasteur de Lille</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702428993"/>
                  </a:ext>
                </a:extLst>
              </a:tr>
              <a:tr h="228600">
                <a:tc>
                  <a:txBody>
                    <a:bodyPr/>
                    <a:lstStyle/>
                    <a:p>
                      <a:pPr algn="l" fontAlgn="b"/>
                      <a:r>
                        <a:rPr lang="fr-FR" sz="1400" u="sng" strike="noStrike">
                          <a:effectLst/>
                          <a:hlinkClick r:id="rId7"/>
                        </a:rPr>
                        <a:t>MC2 Technologies</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013271589"/>
                  </a:ext>
                </a:extLst>
              </a:tr>
              <a:tr h="228600">
                <a:tc>
                  <a:txBody>
                    <a:bodyPr/>
                    <a:lstStyle/>
                    <a:p>
                      <a:pPr algn="l" fontAlgn="b"/>
                      <a:r>
                        <a:rPr lang="fr-FR" sz="1400" u="sng" strike="noStrike">
                          <a:effectLst/>
                          <a:hlinkClick r:id="rId8"/>
                        </a:rPr>
                        <a:t>NAVAL GROUP</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994271092"/>
                  </a:ext>
                </a:extLst>
              </a:tr>
              <a:tr h="228600">
                <a:tc>
                  <a:txBody>
                    <a:bodyPr/>
                    <a:lstStyle/>
                    <a:p>
                      <a:pPr algn="l" fontAlgn="b"/>
                      <a:r>
                        <a:rPr lang="fr-FR" sz="1400" u="sng" strike="noStrike">
                          <a:effectLst/>
                          <a:hlinkClick r:id="rId9"/>
                        </a:rPr>
                        <a:t>NXP Semiconductors</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17776839"/>
                  </a:ext>
                </a:extLst>
              </a:tr>
              <a:tr h="228600">
                <a:tc>
                  <a:txBody>
                    <a:bodyPr/>
                    <a:lstStyle/>
                    <a:p>
                      <a:pPr algn="l" fontAlgn="b"/>
                      <a:r>
                        <a:rPr lang="fr-FR" sz="1400" u="sng" strike="noStrike">
                          <a:effectLst/>
                          <a:hlinkClick r:id="rId10"/>
                        </a:rPr>
                        <a:t>Refact</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184640223"/>
                  </a:ext>
                </a:extLst>
              </a:tr>
              <a:tr h="228600">
                <a:tc>
                  <a:txBody>
                    <a:bodyPr/>
                    <a:lstStyle/>
                    <a:p>
                      <a:pPr algn="l" fontAlgn="b"/>
                      <a:r>
                        <a:rPr lang="fr-FR" sz="1400" u="sng" strike="noStrike">
                          <a:effectLst/>
                          <a:hlinkClick r:id="rId11"/>
                        </a:rPr>
                        <a:t>RTE Réseau de Transport d'Electricité</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910779934"/>
                  </a:ext>
                </a:extLst>
              </a:tr>
              <a:tr h="228600">
                <a:tc>
                  <a:txBody>
                    <a:bodyPr/>
                    <a:lstStyle/>
                    <a:p>
                      <a:pPr algn="l" fontAlgn="b"/>
                      <a:r>
                        <a:rPr lang="fr-FR" sz="1400" u="sng" strike="noStrike">
                          <a:effectLst/>
                          <a:hlinkClick r:id="rId12"/>
                        </a:rPr>
                        <a:t>Saint-Gobain Research Paris</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54817159"/>
                  </a:ext>
                </a:extLst>
              </a:tr>
              <a:tr h="228600">
                <a:tc>
                  <a:txBody>
                    <a:bodyPr/>
                    <a:lstStyle/>
                    <a:p>
                      <a:pPr algn="l" fontAlgn="b"/>
                      <a:r>
                        <a:rPr lang="fr-FR" sz="1400" u="sng" strike="noStrike">
                          <a:effectLst/>
                          <a:hlinkClick r:id="rId13"/>
                        </a:rPr>
                        <a:t>Sopra Steria</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588459216"/>
                  </a:ext>
                </a:extLst>
              </a:tr>
              <a:tr h="228600">
                <a:tc>
                  <a:txBody>
                    <a:bodyPr/>
                    <a:lstStyle/>
                    <a:p>
                      <a:pPr algn="l" fontAlgn="b"/>
                      <a:r>
                        <a:rPr lang="fr-FR" sz="1400" u="sng" strike="noStrike">
                          <a:effectLst/>
                          <a:hlinkClick r:id="rId14"/>
                        </a:rPr>
                        <a:t>UMS - United Monolithic Semiconductors</a:t>
                      </a:r>
                      <a:endParaRPr lang="fr-FR" sz="1400" b="1" i="0" u="sng" strike="noStrike">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95039870"/>
                  </a:ext>
                </a:extLst>
              </a:tr>
              <a:tr h="228600">
                <a:tc>
                  <a:txBody>
                    <a:bodyPr/>
                    <a:lstStyle/>
                    <a:p>
                      <a:pPr algn="l" fontAlgn="b"/>
                      <a:r>
                        <a:rPr lang="fr-FR" sz="1400" u="sng" strike="noStrike" dirty="0">
                          <a:effectLst/>
                          <a:hlinkClick r:id="rId15"/>
                        </a:rPr>
                        <a:t>Valeo</a:t>
                      </a:r>
                      <a:endParaRPr lang="fr-FR" sz="1400" b="1" i="0" u="sng" strike="noStrike" dirty="0">
                        <a:solidFill>
                          <a:srgbClr val="00206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43638586"/>
                  </a:ext>
                </a:extLst>
              </a:tr>
            </a:tbl>
          </a:graphicData>
        </a:graphic>
      </p:graphicFrame>
    </p:spTree>
    <p:extLst>
      <p:ext uri="{BB962C8B-B14F-4D97-AF65-F5344CB8AC3E}">
        <p14:creationId xmlns:p14="http://schemas.microsoft.com/office/powerpoint/2010/main" val="2625267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8793E8A1-A5B4-D53A-4CC0-FDC3FE802FA1}"/>
              </a:ext>
            </a:extLst>
          </p:cNvPr>
          <p:cNvSpPr txBox="1"/>
          <p:nvPr/>
        </p:nvSpPr>
        <p:spPr>
          <a:xfrm>
            <a:off x="5171545" y="1084209"/>
            <a:ext cx="3695109" cy="954107"/>
          </a:xfrm>
          <a:prstGeom prst="rect">
            <a:avLst/>
          </a:prstGeom>
          <a:noFill/>
        </p:spPr>
        <p:txBody>
          <a:bodyPr wrap="square" rtlCol="0">
            <a:spAutoFit/>
          </a:bodyPr>
          <a:lstStyle/>
          <a:p>
            <a:pPr algn="ctr"/>
            <a:r>
              <a:rPr lang="fr-FR" sz="1400" dirty="0">
                <a:solidFill>
                  <a:schemeClr val="bg1"/>
                </a:solidFill>
              </a:rPr>
              <a:t>Groupe LinkedIn  ENGSYS &amp; MADIS</a:t>
            </a:r>
          </a:p>
          <a:p>
            <a:pPr algn="ctr"/>
            <a:r>
              <a:rPr lang="fr-FR" sz="1400" dirty="0">
                <a:solidFill>
                  <a:schemeClr val="bg1"/>
                </a:solidFill>
              </a:rPr>
              <a:t>800 Membres</a:t>
            </a:r>
          </a:p>
          <a:p>
            <a:pPr algn="ctr"/>
            <a:r>
              <a:rPr lang="fr-FR" sz="1400" dirty="0">
                <a:solidFill>
                  <a:schemeClr val="bg1"/>
                </a:solidFill>
              </a:rPr>
              <a:t>Un atout pour renforcer la présence </a:t>
            </a:r>
          </a:p>
          <a:p>
            <a:pPr algn="ctr"/>
            <a:r>
              <a:rPr lang="fr-FR" sz="1400" dirty="0">
                <a:solidFill>
                  <a:schemeClr val="bg1"/>
                </a:solidFill>
              </a:rPr>
              <a:t>Doctorants et Docteurs sur LinkedIn</a:t>
            </a:r>
          </a:p>
        </p:txBody>
      </p:sp>
      <p:pic>
        <p:nvPicPr>
          <p:cNvPr id="9" name="Image 8"/>
          <p:cNvPicPr>
            <a:picLocks noChangeAspect="1"/>
          </p:cNvPicPr>
          <p:nvPr/>
        </p:nvPicPr>
        <p:blipFill>
          <a:blip r:embed="rId2"/>
          <a:stretch>
            <a:fillRect/>
          </a:stretch>
        </p:blipFill>
        <p:spPr>
          <a:xfrm>
            <a:off x="156297" y="30790"/>
            <a:ext cx="2638425" cy="1190625"/>
          </a:xfrm>
          <a:prstGeom prst="rect">
            <a:avLst/>
          </a:prstGeom>
        </p:spPr>
      </p:pic>
      <p:sp>
        <p:nvSpPr>
          <p:cNvPr id="10" name="Rectangle 9"/>
          <p:cNvSpPr/>
          <p:nvPr/>
        </p:nvSpPr>
        <p:spPr>
          <a:xfrm>
            <a:off x="2867890" y="95743"/>
            <a:ext cx="6181551" cy="769441"/>
          </a:xfrm>
          <a:prstGeom prst="rect">
            <a:avLst/>
          </a:prstGeom>
          <a:solidFill>
            <a:srgbClr val="008080"/>
          </a:solidFill>
        </p:spPr>
        <p:txBody>
          <a:bodyPr wrap="square">
            <a:spAutoFit/>
          </a:bodyPr>
          <a:lstStyle/>
          <a:p>
            <a:pPr algn="ctr"/>
            <a:r>
              <a:rPr lang="fr-FR" sz="2200" b="1" dirty="0">
                <a:solidFill>
                  <a:schemeClr val="bg1"/>
                </a:solidFill>
                <a:latin typeface="Arial" panose="020B0604020202020204" pitchFamily="34" charset="0"/>
                <a:cs typeface="Arial" panose="020B0604020202020204" pitchFamily="34" charset="0"/>
              </a:rPr>
              <a:t>Information about </a:t>
            </a:r>
            <a:r>
              <a:rPr lang="fr-FR" sz="2200" b="1" dirty="0" err="1">
                <a:solidFill>
                  <a:schemeClr val="bg1"/>
                </a:solidFill>
                <a:latin typeface="Arial" panose="020B0604020202020204" pitchFamily="34" charset="0"/>
                <a:cs typeface="Arial" panose="020B0604020202020204" pitchFamily="34" charset="0"/>
              </a:rPr>
              <a:t>professional</a:t>
            </a:r>
            <a:r>
              <a:rPr lang="fr-FR" sz="2200" b="1" dirty="0">
                <a:solidFill>
                  <a:schemeClr val="bg1"/>
                </a:solidFill>
                <a:latin typeface="Arial" panose="020B0604020202020204" pitchFamily="34" charset="0"/>
                <a:cs typeface="Arial" panose="020B0604020202020204" pitchFamily="34" charset="0"/>
              </a:rPr>
              <a:t> insertion - ENGSYS</a:t>
            </a:r>
          </a:p>
        </p:txBody>
      </p:sp>
      <p:graphicFrame>
        <p:nvGraphicFramePr>
          <p:cNvPr id="6" name="Tableau 5"/>
          <p:cNvGraphicFramePr>
            <a:graphicFrameLocks noGrp="1"/>
          </p:cNvGraphicFramePr>
          <p:nvPr>
            <p:extLst>
              <p:ext uri="{D42A27DB-BD31-4B8C-83A1-F6EECF244321}">
                <p14:modId xmlns:p14="http://schemas.microsoft.com/office/powerpoint/2010/main" val="1291346721"/>
              </p:ext>
            </p:extLst>
          </p:nvPr>
        </p:nvGraphicFramePr>
        <p:xfrm>
          <a:off x="502923" y="1891143"/>
          <a:ext cx="8291941" cy="1881502"/>
        </p:xfrm>
        <a:graphic>
          <a:graphicData uri="http://schemas.openxmlformats.org/drawingml/2006/table">
            <a:tbl>
              <a:tblPr>
                <a:tableStyleId>{5C22544A-7EE6-4342-B048-85BDC9FD1C3A}</a:tableStyleId>
              </a:tblPr>
              <a:tblGrid>
                <a:gridCol w="641129">
                  <a:extLst>
                    <a:ext uri="{9D8B030D-6E8A-4147-A177-3AD203B41FA5}">
                      <a16:colId xmlns:a16="http://schemas.microsoft.com/office/drawing/2014/main" val="2674515009"/>
                    </a:ext>
                  </a:extLst>
                </a:gridCol>
                <a:gridCol w="833469">
                  <a:extLst>
                    <a:ext uri="{9D8B030D-6E8A-4147-A177-3AD203B41FA5}">
                      <a16:colId xmlns:a16="http://schemas.microsoft.com/office/drawing/2014/main" val="662023610"/>
                    </a:ext>
                  </a:extLst>
                </a:gridCol>
                <a:gridCol w="641129">
                  <a:extLst>
                    <a:ext uri="{9D8B030D-6E8A-4147-A177-3AD203B41FA5}">
                      <a16:colId xmlns:a16="http://schemas.microsoft.com/office/drawing/2014/main" val="3479957294"/>
                    </a:ext>
                  </a:extLst>
                </a:gridCol>
                <a:gridCol w="897582">
                  <a:extLst>
                    <a:ext uri="{9D8B030D-6E8A-4147-A177-3AD203B41FA5}">
                      <a16:colId xmlns:a16="http://schemas.microsoft.com/office/drawing/2014/main" val="1269698997"/>
                    </a:ext>
                  </a:extLst>
                </a:gridCol>
                <a:gridCol w="758670">
                  <a:extLst>
                    <a:ext uri="{9D8B030D-6E8A-4147-A177-3AD203B41FA5}">
                      <a16:colId xmlns:a16="http://schemas.microsoft.com/office/drawing/2014/main" val="3106904262"/>
                    </a:ext>
                  </a:extLst>
                </a:gridCol>
                <a:gridCol w="1143348">
                  <a:extLst>
                    <a:ext uri="{9D8B030D-6E8A-4147-A177-3AD203B41FA5}">
                      <a16:colId xmlns:a16="http://schemas.microsoft.com/office/drawing/2014/main" val="3488250026"/>
                    </a:ext>
                  </a:extLst>
                </a:gridCol>
                <a:gridCol w="641129">
                  <a:extLst>
                    <a:ext uri="{9D8B030D-6E8A-4147-A177-3AD203B41FA5}">
                      <a16:colId xmlns:a16="http://schemas.microsoft.com/office/drawing/2014/main" val="2649885906"/>
                    </a:ext>
                  </a:extLst>
                </a:gridCol>
                <a:gridCol w="812098">
                  <a:extLst>
                    <a:ext uri="{9D8B030D-6E8A-4147-A177-3AD203B41FA5}">
                      <a16:colId xmlns:a16="http://schemas.microsoft.com/office/drawing/2014/main" val="598265895"/>
                    </a:ext>
                  </a:extLst>
                </a:gridCol>
                <a:gridCol w="641129">
                  <a:extLst>
                    <a:ext uri="{9D8B030D-6E8A-4147-A177-3AD203B41FA5}">
                      <a16:colId xmlns:a16="http://schemas.microsoft.com/office/drawing/2014/main" val="3457408978"/>
                    </a:ext>
                  </a:extLst>
                </a:gridCol>
                <a:gridCol w="641129">
                  <a:extLst>
                    <a:ext uri="{9D8B030D-6E8A-4147-A177-3AD203B41FA5}">
                      <a16:colId xmlns:a16="http://schemas.microsoft.com/office/drawing/2014/main" val="2672446103"/>
                    </a:ext>
                  </a:extLst>
                </a:gridCol>
                <a:gridCol w="641129">
                  <a:extLst>
                    <a:ext uri="{9D8B030D-6E8A-4147-A177-3AD203B41FA5}">
                      <a16:colId xmlns:a16="http://schemas.microsoft.com/office/drawing/2014/main" val="1793126055"/>
                    </a:ext>
                  </a:extLst>
                </a:gridCol>
              </a:tblGrid>
              <a:tr h="247522">
                <a:tc>
                  <a:txBody>
                    <a:bodyPr/>
                    <a:lstStyle/>
                    <a:p>
                      <a:pPr algn="ctr" fontAlgn="b"/>
                      <a:r>
                        <a:rPr lang="fr-FR" sz="1400" u="none" strike="noStrike" dirty="0">
                          <a:effectLst/>
                        </a:rPr>
                        <a:t>Size</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dirty="0">
                          <a:effectLst/>
                        </a:rPr>
                        <a:t>Electronics</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a:effectLst/>
                        </a:rPr>
                        <a:t> </a:t>
                      </a:r>
                      <a:endParaRPr lang="fr-FR" sz="1400" b="1" i="0" u="none" strike="noStrike">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a:effectLst/>
                        </a:rPr>
                        <a:t>Meca</a:t>
                      </a:r>
                      <a:endParaRPr lang="fr-FR" sz="1400" b="1" i="0" u="none" strike="noStrike">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dirty="0">
                          <a:effectLst/>
                        </a:rPr>
                        <a:t> </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dirty="0" err="1">
                          <a:effectLst/>
                        </a:rPr>
                        <a:t>Electrical</a:t>
                      </a:r>
                      <a:r>
                        <a:rPr lang="fr-FR" sz="1400" u="none" strike="noStrike" dirty="0">
                          <a:effectLst/>
                        </a:rPr>
                        <a:t> engineering</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dirty="0">
                          <a:effectLst/>
                        </a:rPr>
                        <a:t> </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dirty="0">
                          <a:effectLst/>
                        </a:rPr>
                        <a:t>Civil engineering</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dirty="0">
                          <a:effectLst/>
                        </a:rPr>
                        <a:t> </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400" u="none" strike="noStrike" dirty="0">
                          <a:effectLst/>
                        </a:rPr>
                        <a:t>Total</a:t>
                      </a:r>
                      <a:endParaRPr lang="fr-FR" sz="14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tc>
                  <a:txBody>
                    <a:bodyPr/>
                    <a:lstStyle/>
                    <a:p>
                      <a:pPr algn="ctr" fontAlgn="b"/>
                      <a:r>
                        <a:rPr lang="fr-FR" sz="1100" u="none" strike="noStrike" dirty="0">
                          <a:effectLst/>
                        </a:rPr>
                        <a:t> </a:t>
                      </a:r>
                      <a:endParaRPr lang="fr-FR" sz="1100" b="1" i="0" u="none" strike="noStrike" dirty="0">
                        <a:solidFill>
                          <a:srgbClr val="002060"/>
                        </a:solidFill>
                        <a:effectLst/>
                        <a:latin typeface="Calibri" panose="020F0502020204030204" pitchFamily="34" charset="0"/>
                      </a:endParaRPr>
                    </a:p>
                  </a:txBody>
                  <a:tcPr marL="3812" marR="3812" marT="3812" marB="0" anchor="b">
                    <a:solidFill>
                      <a:srgbClr val="FFC000"/>
                    </a:solidFill>
                  </a:tcPr>
                </a:tc>
                <a:extLst>
                  <a:ext uri="{0D108BD9-81ED-4DB2-BD59-A6C34878D82A}">
                    <a16:rowId xmlns:a16="http://schemas.microsoft.com/office/drawing/2014/main" val="414711306"/>
                  </a:ext>
                </a:extLst>
              </a:tr>
              <a:tr h="247522">
                <a:tc>
                  <a:txBody>
                    <a:bodyPr/>
                    <a:lstStyle/>
                    <a:p>
                      <a:pPr algn="l" fontAlgn="b"/>
                      <a:r>
                        <a:rPr lang="fr-FR" sz="1100" u="none" strike="noStrike" dirty="0">
                          <a:effectLst/>
                        </a:rPr>
                        <a:t>GE</a:t>
                      </a:r>
                      <a:endParaRPr lang="fr-FR" sz="1100" b="1"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48</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44,0%</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41</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47,7%</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19</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51,4%</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5</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13,5%</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113</a:t>
                      </a:r>
                      <a:endParaRPr lang="fr-FR" sz="1100" b="1"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42,0%</a:t>
                      </a:r>
                      <a:endParaRPr lang="fr-FR" sz="1100" b="1"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extLst>
                  <a:ext uri="{0D108BD9-81ED-4DB2-BD59-A6C34878D82A}">
                    <a16:rowId xmlns:a16="http://schemas.microsoft.com/office/drawing/2014/main" val="1009392860"/>
                  </a:ext>
                </a:extLst>
              </a:tr>
              <a:tr h="247522">
                <a:tc>
                  <a:txBody>
                    <a:bodyPr/>
                    <a:lstStyle/>
                    <a:p>
                      <a:pPr algn="l" fontAlgn="b"/>
                      <a:r>
                        <a:rPr lang="fr-FR" sz="1100" u="none" strike="noStrike" dirty="0">
                          <a:effectLst/>
                        </a:rPr>
                        <a:t>ETI</a:t>
                      </a:r>
                      <a:endParaRPr lang="fr-FR" sz="1100" b="1"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28</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25,7%</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a:effectLst/>
                        </a:rPr>
                        <a:t>21</a:t>
                      </a:r>
                      <a:endParaRPr lang="fr-FR" sz="1100" b="0" i="0" u="none" strike="noStrike">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24,4%</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7</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18,9%</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9</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24,3%</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65</a:t>
                      </a:r>
                      <a:endParaRPr lang="fr-FR" sz="1100" b="1"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24,2%</a:t>
                      </a:r>
                      <a:endParaRPr lang="fr-FR" sz="1100" b="1" i="0" u="none" strike="noStrike" dirty="0">
                        <a:solidFill>
                          <a:srgbClr val="002060"/>
                        </a:solidFill>
                        <a:effectLst/>
                        <a:latin typeface="Calibri" panose="020F0502020204030204" pitchFamily="34" charset="0"/>
                      </a:endParaRPr>
                    </a:p>
                  </a:txBody>
                  <a:tcPr marL="3812" marR="3812" marT="3812" marB="0" anchor="b"/>
                </a:tc>
                <a:extLst>
                  <a:ext uri="{0D108BD9-81ED-4DB2-BD59-A6C34878D82A}">
                    <a16:rowId xmlns:a16="http://schemas.microsoft.com/office/drawing/2014/main" val="356336596"/>
                  </a:ext>
                </a:extLst>
              </a:tr>
              <a:tr h="247522">
                <a:tc>
                  <a:txBody>
                    <a:bodyPr/>
                    <a:lstStyle/>
                    <a:p>
                      <a:pPr algn="l" fontAlgn="b"/>
                      <a:r>
                        <a:rPr lang="fr-FR" sz="1100" u="none" strike="noStrike" dirty="0">
                          <a:effectLst/>
                        </a:rPr>
                        <a:t>SMES</a:t>
                      </a:r>
                      <a:endParaRPr lang="fr-FR" sz="1100" b="1"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33</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30,3%</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24</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27,9%</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11</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29,7%</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23</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62,2%</a:t>
                      </a:r>
                      <a:endParaRPr lang="fr-FR" sz="1100" b="0"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91</a:t>
                      </a:r>
                      <a:endParaRPr lang="fr-FR" sz="1100" b="1"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tc>
                  <a:txBody>
                    <a:bodyPr/>
                    <a:lstStyle/>
                    <a:p>
                      <a:pPr algn="r" fontAlgn="b"/>
                      <a:r>
                        <a:rPr lang="fr-FR" sz="1100" u="none" strike="noStrike" dirty="0">
                          <a:effectLst/>
                        </a:rPr>
                        <a:t>33,8%</a:t>
                      </a:r>
                      <a:endParaRPr lang="fr-FR" sz="1100" b="1" i="0" u="none" strike="noStrike" dirty="0">
                        <a:solidFill>
                          <a:srgbClr val="002060"/>
                        </a:solidFill>
                        <a:effectLst/>
                        <a:latin typeface="Calibri" panose="020F0502020204030204" pitchFamily="34" charset="0"/>
                      </a:endParaRPr>
                    </a:p>
                  </a:txBody>
                  <a:tcPr marL="3812" marR="3812" marT="3812" marB="0" anchor="b">
                    <a:solidFill>
                      <a:schemeClr val="accent1">
                        <a:lumMod val="60000"/>
                        <a:lumOff val="40000"/>
                      </a:schemeClr>
                    </a:solidFill>
                  </a:tcPr>
                </a:tc>
                <a:extLst>
                  <a:ext uri="{0D108BD9-81ED-4DB2-BD59-A6C34878D82A}">
                    <a16:rowId xmlns:a16="http://schemas.microsoft.com/office/drawing/2014/main" val="3842637637"/>
                  </a:ext>
                </a:extLst>
              </a:tr>
              <a:tr h="247522">
                <a:tc>
                  <a:txBody>
                    <a:bodyPr/>
                    <a:lstStyle/>
                    <a:p>
                      <a:pPr algn="l" fontAlgn="b"/>
                      <a:r>
                        <a:rPr lang="fr-FR" sz="1100" u="none" strike="noStrike">
                          <a:effectLst/>
                        </a:rPr>
                        <a:t> </a:t>
                      </a:r>
                      <a:endParaRPr lang="fr-FR" sz="1100" b="1" i="0" u="none" strike="noStrike">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a:effectLst/>
                        </a:rPr>
                        <a:t>109</a:t>
                      </a:r>
                      <a:endParaRPr lang="fr-FR" sz="1100" b="0" i="0" u="none" strike="noStrike">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a:effectLst/>
                        </a:rPr>
                        <a:t>100,0%</a:t>
                      </a:r>
                      <a:endParaRPr lang="fr-FR" sz="1100" b="0" i="0" u="none" strike="noStrike">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86</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100,0%</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37</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a:effectLst/>
                        </a:rPr>
                        <a:t>100,0%</a:t>
                      </a:r>
                      <a:endParaRPr lang="fr-FR" sz="1100" b="0" i="0" u="none" strike="noStrike">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dirty="0">
                          <a:effectLst/>
                        </a:rPr>
                        <a:t>37</a:t>
                      </a:r>
                      <a:endParaRPr lang="fr-FR" sz="1100" b="0" i="0" u="none" strike="noStrike" dirty="0">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a:effectLst/>
                        </a:rPr>
                        <a:t>100,0%</a:t>
                      </a:r>
                      <a:endParaRPr lang="fr-FR" sz="1100" b="0" i="0" u="none" strike="noStrike">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a:effectLst/>
                        </a:rPr>
                        <a:t>269</a:t>
                      </a:r>
                      <a:endParaRPr lang="fr-FR" sz="1100" b="1" i="0" u="none" strike="noStrike">
                        <a:solidFill>
                          <a:srgbClr val="002060"/>
                        </a:solidFill>
                        <a:effectLst/>
                        <a:latin typeface="Calibri" panose="020F0502020204030204" pitchFamily="34" charset="0"/>
                      </a:endParaRPr>
                    </a:p>
                  </a:txBody>
                  <a:tcPr marL="3812" marR="3812" marT="3812" marB="0" anchor="b"/>
                </a:tc>
                <a:tc>
                  <a:txBody>
                    <a:bodyPr/>
                    <a:lstStyle/>
                    <a:p>
                      <a:pPr algn="r" fontAlgn="b"/>
                      <a:r>
                        <a:rPr lang="fr-FR" sz="1100" u="none" strike="noStrike">
                          <a:effectLst/>
                        </a:rPr>
                        <a:t>100,0%</a:t>
                      </a:r>
                      <a:endParaRPr lang="fr-FR" sz="1100" b="1" i="0" u="none" strike="noStrike">
                        <a:solidFill>
                          <a:srgbClr val="002060"/>
                        </a:solidFill>
                        <a:effectLst/>
                        <a:latin typeface="Calibri" panose="020F0502020204030204" pitchFamily="34" charset="0"/>
                      </a:endParaRPr>
                    </a:p>
                  </a:txBody>
                  <a:tcPr marL="3812" marR="3812" marT="3812" marB="0" anchor="b"/>
                </a:tc>
                <a:extLst>
                  <a:ext uri="{0D108BD9-81ED-4DB2-BD59-A6C34878D82A}">
                    <a16:rowId xmlns:a16="http://schemas.microsoft.com/office/drawing/2014/main" val="1800609196"/>
                  </a:ext>
                </a:extLst>
              </a:tr>
              <a:tr h="247522">
                <a:tc gridSpan="11">
                  <a:txBody>
                    <a:bodyPr/>
                    <a:lstStyle/>
                    <a:p>
                      <a:pPr algn="ctr" fontAlgn="b"/>
                      <a:r>
                        <a:rPr lang="fr-FR" sz="1100" u="none" strike="noStrike" dirty="0">
                          <a:effectLst/>
                        </a:rPr>
                        <a:t>Doctors by company size</a:t>
                      </a:r>
                      <a:endParaRPr lang="fr-FR" sz="1100" b="1" i="0" u="none" strike="noStrike" dirty="0">
                        <a:solidFill>
                          <a:srgbClr val="002060"/>
                        </a:solidFill>
                        <a:effectLst/>
                        <a:latin typeface="Calibri" panose="020F0502020204030204" pitchFamily="34" charset="0"/>
                      </a:endParaRPr>
                    </a:p>
                  </a:txBody>
                  <a:tcPr marL="3812" marR="3812" marT="3812" marB="0" anchor="b">
                    <a:solidFill>
                      <a:srgbClr val="00B0F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39490911"/>
                  </a:ext>
                </a:extLst>
              </a:tr>
            </a:tbl>
          </a:graphicData>
        </a:graphic>
      </p:graphicFrame>
    </p:spTree>
    <p:extLst>
      <p:ext uri="{BB962C8B-B14F-4D97-AF65-F5344CB8AC3E}">
        <p14:creationId xmlns:p14="http://schemas.microsoft.com/office/powerpoint/2010/main" val="1759026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7"/>
          <p:cNvSpPr/>
          <p:nvPr/>
        </p:nvSpPr>
        <p:spPr>
          <a:xfrm>
            <a:off x="642435" y="2946294"/>
            <a:ext cx="7523053" cy="707870"/>
          </a:xfrm>
          <a:prstGeom prst="rect">
            <a:avLst/>
          </a:prstGeom>
          <a:noFill/>
        </p:spPr>
        <p:txBody>
          <a:bodyPr wrap="none" lIns="91424" tIns="45712" rIns="91424" bIns="45712">
            <a:spAutoFit/>
          </a:bodyPr>
          <a:lstStyle/>
          <a:p>
            <a:pPr algn="ctr">
              <a:defRPr/>
            </a:pPr>
            <a:r>
              <a:rPr lang="en-US" altLang="zh-CN" sz="4000"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charset="0"/>
                <a:ea typeface="ＭＳ Ｐゴシック" pitchFamily="-108" charset="-128"/>
              </a:rPr>
              <a:t>Make your PhD a success</a:t>
            </a:r>
            <a:endParaRPr lang="zh-CN" altLang="en-US" sz="4000"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charset="0"/>
              <a:ea typeface="ＭＳ Ｐゴシック" pitchFamily="-108" charset="-128"/>
            </a:endParaRPr>
          </a:p>
        </p:txBody>
      </p:sp>
    </p:spTree>
    <p:extLst>
      <p:ext uri="{BB962C8B-B14F-4D97-AF65-F5344CB8AC3E}">
        <p14:creationId xmlns:p14="http://schemas.microsoft.com/office/powerpoint/2010/main" val="177060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908" y="111067"/>
            <a:ext cx="8962159" cy="461665"/>
          </a:xfrm>
          <a:prstGeom prst="rect">
            <a:avLst/>
          </a:prstGeom>
          <a:solidFill>
            <a:srgbClr val="0070C0"/>
          </a:solidFill>
        </p:spPr>
        <p:txBody>
          <a:bodyPr wrap="square">
            <a:spAutoFit/>
          </a:bodyPr>
          <a:lstStyle/>
          <a:p>
            <a:pPr algn="ctr"/>
            <a:r>
              <a:rPr lang="fr-FR" sz="2400" b="1" dirty="0">
                <a:solidFill>
                  <a:schemeClr val="bg1"/>
                </a:solidFill>
                <a:latin typeface="Arial" panose="020B0604020202020204" pitchFamily="34" charset="0"/>
                <a:cs typeface="Arial" panose="020B0604020202020204" pitchFamily="34" charset="0"/>
              </a:rPr>
              <a:t>General introduction – Objectives of D3Day</a:t>
            </a:r>
          </a:p>
        </p:txBody>
      </p:sp>
      <p:sp>
        <p:nvSpPr>
          <p:cNvPr id="5" name="ZoneTexte 4"/>
          <p:cNvSpPr txBox="1"/>
          <p:nvPr/>
        </p:nvSpPr>
        <p:spPr>
          <a:xfrm>
            <a:off x="437689" y="1062985"/>
            <a:ext cx="7196164" cy="1631216"/>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Exchange </a:t>
            </a:r>
            <a:r>
              <a:rPr lang="fr-FR" sz="2000" dirty="0" err="1">
                <a:latin typeface="Arial" panose="020B0604020202020204" pitchFamily="34" charset="0"/>
                <a:cs typeface="Arial" panose="020B0604020202020204" pitchFamily="34" charset="0"/>
              </a:rPr>
              <a:t>with</a:t>
            </a:r>
            <a:r>
              <a:rPr lang="fr-FR" sz="2000" dirty="0">
                <a:latin typeface="Arial" panose="020B0604020202020204" pitchFamily="34" charset="0"/>
                <a:cs typeface="Arial" panose="020B0604020202020204" pitchFamily="34" charset="0"/>
              </a:rPr>
              <a:t> on </a:t>
            </a:r>
            <a:r>
              <a:rPr lang="fr-FR" sz="2000" dirty="0" err="1">
                <a:latin typeface="Arial" panose="020B0604020202020204" pitchFamily="34" charset="0"/>
                <a:cs typeface="Arial" panose="020B0604020202020204" pitchFamily="34" charset="0"/>
              </a:rPr>
              <a:t>your</a:t>
            </a:r>
            <a:r>
              <a:rPr lang="fr-FR" sz="2000" dirty="0">
                <a:latin typeface="Arial" panose="020B0604020202020204" pitchFamily="34" charset="0"/>
                <a:cs typeface="Arial" panose="020B0604020202020204" pitchFamily="34" charset="0"/>
              </a:rPr>
              <a:t> last </a:t>
            </a:r>
            <a:r>
              <a:rPr lang="fr-FR" sz="2000" dirty="0" err="1">
                <a:latin typeface="Arial" panose="020B0604020202020204" pitchFamily="34" charset="0"/>
                <a:cs typeface="Arial" panose="020B0604020202020204" pitchFamily="34" charset="0"/>
              </a:rPr>
              <a:t>year</a:t>
            </a:r>
            <a:r>
              <a:rPr lang="fr-FR" sz="2000" dirty="0">
                <a:latin typeface="Arial" panose="020B0604020202020204" pitchFamily="34" charset="0"/>
                <a:cs typeface="Arial" panose="020B0604020202020204" pitchFamily="34" charset="0"/>
              </a:rPr>
              <a:t> of PhD </a:t>
            </a:r>
            <a:r>
              <a:rPr lang="fr-FR" sz="2000" dirty="0" err="1">
                <a:latin typeface="Arial" panose="020B0604020202020204" pitchFamily="34" charset="0"/>
                <a:cs typeface="Arial" panose="020B0604020202020204" pitchFamily="34" charset="0"/>
              </a:rPr>
              <a:t>thesis</a:t>
            </a:r>
            <a:endParaRPr lang="fr-FR" sz="2000" dirty="0">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End of a </a:t>
            </a:r>
            <a:r>
              <a:rPr lang="fr-FR" sz="2000" dirty="0" err="1">
                <a:latin typeface="Arial" panose="020B0604020202020204" pitchFamily="34" charset="0"/>
                <a:cs typeface="Arial" panose="020B0604020202020204" pitchFamily="34" charset="0"/>
              </a:rPr>
              <a:t>process</a:t>
            </a:r>
            <a:r>
              <a:rPr lang="fr-FR" sz="2000" dirty="0">
                <a:latin typeface="Arial" panose="020B0604020202020204" pitchFamily="34" charset="0"/>
                <a:cs typeface="Arial" panose="020B0604020202020204" pitchFamily="34" charset="0"/>
              </a:rPr>
              <a:t> (doctoral </a:t>
            </a:r>
            <a:r>
              <a:rPr lang="fr-FR" sz="2000" dirty="0" err="1">
                <a:latin typeface="Arial" panose="020B0604020202020204" pitchFamily="34" charset="0"/>
                <a:cs typeface="Arial" panose="020B0604020202020204" pitchFamily="34" charset="0"/>
              </a:rPr>
              <a:t>student</a:t>
            </a:r>
            <a:r>
              <a:rPr lang="fr-FR" sz="2000" dirty="0">
                <a:latin typeface="Arial" panose="020B0604020202020204" pitchFamily="34" charset="0"/>
                <a:cs typeface="Arial" panose="020B0604020202020204" pitchFamily="34" charset="0"/>
              </a:rPr>
              <a:t>)</a:t>
            </a:r>
          </a:p>
          <a:p>
            <a:r>
              <a:rPr lang="fr-FR" sz="2000" dirty="0">
                <a:latin typeface="Arial" panose="020B0604020202020204" pitchFamily="34" charset="0"/>
                <a:cs typeface="Arial" panose="020B0604020202020204" pitchFamily="34" charset="0"/>
              </a:rPr>
              <a:t>		Continuation of </a:t>
            </a:r>
            <a:r>
              <a:rPr lang="fr-FR" sz="2000" dirty="0" err="1">
                <a:latin typeface="Arial" panose="020B0604020202020204" pitchFamily="34" charset="0"/>
                <a:cs typeface="Arial" panose="020B0604020202020204" pitchFamily="34" charset="0"/>
              </a:rPr>
              <a:t>your</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professional</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career</a:t>
            </a:r>
            <a:r>
              <a:rPr lang="fr-FR" sz="2000" dirty="0">
                <a:latin typeface="Arial" panose="020B0604020202020204" pitchFamily="34" charset="0"/>
                <a:cs typeface="Arial" panose="020B0604020202020204" pitchFamily="34" charset="0"/>
              </a:rPr>
              <a:t> (</a:t>
            </a:r>
            <a:r>
              <a:rPr lang="fr-FR" sz="2000" dirty="0" err="1">
                <a:solidFill>
                  <a:srgbClr val="0070C0"/>
                </a:solidFill>
                <a:latin typeface="Arial" panose="020B0604020202020204" pitchFamily="34" charset="0"/>
                <a:cs typeface="Arial" panose="020B0604020202020204" pitchFamily="34" charset="0"/>
              </a:rPr>
              <a:t>actually</a:t>
            </a:r>
            <a:r>
              <a:rPr lang="fr-FR" sz="2000" dirty="0">
                <a:solidFill>
                  <a:srgbClr val="0070C0"/>
                </a:solidFill>
                <a:latin typeface="Arial" panose="020B0604020202020204" pitchFamily="34" charset="0"/>
                <a:cs typeface="Arial" panose="020B0604020202020204" pitchFamily="34" charset="0"/>
              </a:rPr>
              <a:t>:                 </a:t>
            </a:r>
          </a:p>
          <a:p>
            <a:r>
              <a:rPr lang="fr-FR" sz="2000" dirty="0">
                <a:solidFill>
                  <a:srgbClr val="0070C0"/>
                </a:solidFill>
                <a:latin typeface="Arial" panose="020B0604020202020204" pitchFamily="34" charset="0"/>
                <a:cs typeface="Arial" panose="020B0604020202020204" pitchFamily="34" charset="0"/>
              </a:rPr>
              <a:t>                               </a:t>
            </a:r>
            <a:r>
              <a:rPr lang="fr-FR" sz="2000" dirty="0" err="1">
                <a:solidFill>
                  <a:srgbClr val="0070C0"/>
                </a:solidFill>
                <a:latin typeface="Arial" panose="020B0604020202020204" pitchFamily="34" charset="0"/>
                <a:cs typeface="Arial" panose="020B0604020202020204" pitchFamily="34" charset="0"/>
              </a:rPr>
              <a:t>limited-term</a:t>
            </a:r>
            <a:r>
              <a:rPr lang="fr-FR" sz="2000" dirty="0">
                <a:solidFill>
                  <a:srgbClr val="0070C0"/>
                </a:solidFill>
                <a:latin typeface="Arial" panose="020B0604020202020204" pitchFamily="34" charset="0"/>
                <a:cs typeface="Arial" panose="020B0604020202020204" pitchFamily="34" charset="0"/>
              </a:rPr>
              <a:t> </a:t>
            </a:r>
            <a:r>
              <a:rPr lang="fr-FR" sz="2000" dirty="0" err="1">
                <a:solidFill>
                  <a:srgbClr val="0070C0"/>
                </a:solidFill>
                <a:latin typeface="Arial" panose="020B0604020202020204" pitchFamily="34" charset="0"/>
                <a:cs typeface="Arial" panose="020B0604020202020204" pitchFamily="34" charset="0"/>
              </a:rPr>
              <a:t>employement</a:t>
            </a:r>
            <a:r>
              <a:rPr lang="fr-FR" sz="2000" dirty="0">
                <a:solidFill>
                  <a:srgbClr val="0070C0"/>
                </a:solidFill>
                <a:latin typeface="Arial" panose="020B0604020202020204" pitchFamily="34" charset="0"/>
                <a:cs typeface="Arial" panose="020B0604020202020204" pitchFamily="34" charset="0"/>
              </a:rPr>
              <a:t> </a:t>
            </a:r>
            <a:r>
              <a:rPr lang="fr-FR" sz="2000" dirty="0" err="1">
                <a:solidFill>
                  <a:srgbClr val="0070C0"/>
                </a:solidFill>
                <a:latin typeface="Arial" panose="020B0604020202020204" pitchFamily="34" charset="0"/>
                <a:cs typeface="Arial" panose="020B0604020202020204" pitchFamily="34" charset="0"/>
              </a:rPr>
              <a:t>contract</a:t>
            </a:r>
            <a:r>
              <a:rPr lang="fr-FR" sz="2000" dirty="0">
                <a:latin typeface="Arial" panose="020B0604020202020204" pitchFamily="34" charset="0"/>
                <a:cs typeface="Arial" panose="020B0604020202020204" pitchFamily="34" charset="0"/>
              </a:rPr>
              <a:t>)</a:t>
            </a:r>
          </a:p>
        </p:txBody>
      </p:sp>
      <p:sp>
        <p:nvSpPr>
          <p:cNvPr id="6" name="ZoneTexte 5"/>
          <p:cNvSpPr txBox="1"/>
          <p:nvPr/>
        </p:nvSpPr>
        <p:spPr>
          <a:xfrm>
            <a:off x="479252" y="3558321"/>
            <a:ext cx="7405369" cy="1323439"/>
          </a:xfrm>
          <a:prstGeom prst="rect">
            <a:avLst/>
          </a:prstGeom>
          <a:noFill/>
        </p:spPr>
        <p:txBody>
          <a:bodyPr wrap="square" rtlCol="0">
            <a:spAutoFit/>
          </a:bodyPr>
          <a:lstStyle/>
          <a:p>
            <a:r>
              <a:rPr lang="fr-FR" sz="2000" dirty="0" err="1">
                <a:latin typeface="Arial" panose="020B0604020202020204" pitchFamily="34" charset="0"/>
                <a:cs typeface="Arial" panose="020B0604020202020204" pitchFamily="34" charset="0"/>
              </a:rPr>
              <a:t>Give</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you</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practical</a:t>
            </a:r>
            <a:r>
              <a:rPr lang="fr-FR" sz="2000" dirty="0">
                <a:latin typeface="Arial" panose="020B0604020202020204" pitchFamily="34" charset="0"/>
                <a:cs typeface="Arial" panose="020B0604020202020204" pitchFamily="34" charset="0"/>
              </a:rPr>
              <a:t> information to </a:t>
            </a:r>
            <a:r>
              <a:rPr lang="fr-FR" sz="2000" dirty="0" err="1">
                <a:latin typeface="Arial" panose="020B0604020202020204" pitchFamily="34" charset="0"/>
                <a:cs typeface="Arial" panose="020B0604020202020204" pitchFamily="34" charset="0"/>
              </a:rPr>
              <a:t>prepare</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your</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thesis</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defence</a:t>
            </a:r>
            <a:r>
              <a:rPr lang="fr-FR" sz="2000" dirty="0">
                <a:latin typeface="Arial" panose="020B0604020202020204" pitchFamily="34" charset="0"/>
                <a:cs typeface="Arial" panose="020B0604020202020204" pitchFamily="34" charset="0"/>
              </a:rPr>
              <a:t> in the best conditions</a:t>
            </a:r>
          </a:p>
          <a:p>
            <a:r>
              <a:rPr lang="fr-FR" sz="2000" dirty="0">
                <a:latin typeface="Arial" panose="020B0604020202020204" pitchFamily="34" charset="0"/>
                <a:cs typeface="Arial" panose="020B0604020202020204" pitchFamily="34" charset="0"/>
              </a:rPr>
              <a:t>		</a:t>
            </a:r>
          </a:p>
          <a:p>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Novelty</a:t>
            </a:r>
            <a:r>
              <a:rPr lang="fr-FR" sz="2000" dirty="0">
                <a:latin typeface="Arial" panose="020B0604020202020204" pitchFamily="34" charset="0"/>
                <a:cs typeface="Arial" panose="020B0604020202020204" pitchFamily="34" charset="0"/>
              </a:rPr>
              <a:t>: The </a:t>
            </a:r>
            <a:r>
              <a:rPr lang="fr-FR" sz="2000" dirty="0" err="1">
                <a:latin typeface="Arial" panose="020B0604020202020204" pitchFamily="34" charset="0"/>
                <a:cs typeface="Arial" panose="020B0604020202020204" pitchFamily="34" charset="0"/>
              </a:rPr>
              <a:t>thesis</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oath</a:t>
            </a:r>
            <a:endParaRPr lang="fr-FR" sz="2000" dirty="0">
              <a:latin typeface="Arial" panose="020B0604020202020204" pitchFamily="34" charset="0"/>
              <a:cs typeface="Arial" panose="020B0604020202020204" pitchFamily="34" charset="0"/>
            </a:endParaRPr>
          </a:p>
        </p:txBody>
      </p:sp>
      <p:sp>
        <p:nvSpPr>
          <p:cNvPr id="7" name="ZoneTexte 6"/>
          <p:cNvSpPr txBox="1"/>
          <p:nvPr/>
        </p:nvSpPr>
        <p:spPr>
          <a:xfrm>
            <a:off x="479252" y="5407997"/>
            <a:ext cx="8116508" cy="400110"/>
          </a:xfrm>
          <a:prstGeom prst="rect">
            <a:avLst/>
          </a:prstGeom>
          <a:noFill/>
        </p:spPr>
        <p:txBody>
          <a:bodyPr wrap="square" rtlCol="0">
            <a:spAutoFit/>
          </a:bodyPr>
          <a:lstStyle/>
          <a:p>
            <a:r>
              <a:rPr lang="fr-FR" sz="2000" dirty="0">
                <a:latin typeface="Arial" panose="020B0604020202020204" pitchFamily="34" charset="0"/>
                <a:cs typeface="Arial" panose="020B0604020202020204" pitchFamily="34" charset="0"/>
              </a:rPr>
              <a:t>Professional </a:t>
            </a:r>
            <a:r>
              <a:rPr lang="fr-FR" sz="2000" dirty="0" err="1">
                <a:latin typeface="Arial" panose="020B0604020202020204" pitchFamily="34" charset="0"/>
                <a:cs typeface="Arial" panose="020B0604020202020204" pitchFamily="34" charset="0"/>
              </a:rPr>
              <a:t>carreer</a:t>
            </a:r>
            <a:r>
              <a:rPr lang="fr-FR" sz="2000" dirty="0">
                <a:latin typeface="Arial" panose="020B0604020202020204" pitchFamily="34" charset="0"/>
                <a:cs typeface="Arial" panose="020B0604020202020204" pitchFamily="34" charset="0"/>
              </a:rPr>
              <a:t>: data on </a:t>
            </a:r>
            <a:r>
              <a:rPr lang="fr-FR" sz="2000" dirty="0" err="1">
                <a:latin typeface="Arial" panose="020B0604020202020204" pitchFamily="34" charset="0"/>
                <a:cs typeface="Arial" panose="020B0604020202020204" pitchFamily="34" charset="0"/>
              </a:rPr>
              <a:t>professional</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integration</a:t>
            </a:r>
            <a:endParaRPr lang="fr-FR" sz="2000" dirty="0">
              <a:latin typeface="Arial" panose="020B0604020202020204" pitchFamily="34" charset="0"/>
              <a:cs typeface="Arial" panose="020B0604020202020204" pitchFamily="34" charset="0"/>
            </a:endParaRPr>
          </a:p>
        </p:txBody>
      </p:sp>
      <p:sp>
        <p:nvSpPr>
          <p:cNvPr id="8" name="ZoneTexte 7"/>
          <p:cNvSpPr txBox="1"/>
          <p:nvPr/>
        </p:nvSpPr>
        <p:spPr>
          <a:xfrm>
            <a:off x="3041070" y="2851106"/>
            <a:ext cx="4993180" cy="369332"/>
          </a:xfrm>
          <a:prstGeom prst="rect">
            <a:avLst/>
          </a:prstGeom>
          <a:noFill/>
        </p:spPr>
        <p:txBody>
          <a:bodyPr wrap="square" rtlCol="0">
            <a:spAutoFit/>
          </a:bodyPr>
          <a:lstStyle/>
          <a:p>
            <a:r>
              <a:rPr lang="fr-FR" b="1" dirty="0">
                <a:solidFill>
                  <a:srgbClr val="FF0000"/>
                </a:solidFill>
              </a:rPr>
              <a:t>End of the </a:t>
            </a:r>
            <a:r>
              <a:rPr lang="fr-FR" b="1" dirty="0" err="1">
                <a:solidFill>
                  <a:srgbClr val="FF0000"/>
                </a:solidFill>
              </a:rPr>
              <a:t>contracts</a:t>
            </a:r>
            <a:r>
              <a:rPr lang="fr-FR" b="1" dirty="0">
                <a:solidFill>
                  <a:srgbClr val="FF0000"/>
                </a:solidFill>
              </a:rPr>
              <a:t>: </a:t>
            </a:r>
            <a:r>
              <a:rPr lang="fr-FR" b="1" dirty="0" err="1">
                <a:solidFill>
                  <a:srgbClr val="FF0000"/>
                </a:solidFill>
              </a:rPr>
              <a:t>from</a:t>
            </a:r>
            <a:r>
              <a:rPr lang="fr-FR" b="1" dirty="0">
                <a:solidFill>
                  <a:srgbClr val="FF0000"/>
                </a:solidFill>
              </a:rPr>
              <a:t> </a:t>
            </a:r>
            <a:r>
              <a:rPr lang="fr-FR" b="1" dirty="0" err="1">
                <a:solidFill>
                  <a:srgbClr val="FF0000"/>
                </a:solidFill>
              </a:rPr>
              <a:t>october</a:t>
            </a:r>
            <a:r>
              <a:rPr lang="fr-FR" b="1" dirty="0">
                <a:solidFill>
                  <a:srgbClr val="FF0000"/>
                </a:solidFill>
              </a:rPr>
              <a:t> to </a:t>
            </a:r>
            <a:r>
              <a:rPr lang="fr-FR" b="1" dirty="0" err="1">
                <a:solidFill>
                  <a:srgbClr val="FF0000"/>
                </a:solidFill>
              </a:rPr>
              <a:t>december</a:t>
            </a:r>
            <a:r>
              <a:rPr lang="fr-FR" b="1" dirty="0">
                <a:solidFill>
                  <a:srgbClr val="FF0000"/>
                </a:solidFill>
              </a:rPr>
              <a:t>) </a:t>
            </a:r>
          </a:p>
        </p:txBody>
      </p:sp>
    </p:spTree>
    <p:extLst>
      <p:ext uri="{BB962C8B-B14F-4D97-AF65-F5344CB8AC3E}">
        <p14:creationId xmlns:p14="http://schemas.microsoft.com/office/powerpoint/2010/main" val="44547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4311" y="778021"/>
            <a:ext cx="6361461" cy="1938992"/>
          </a:xfrm>
          <a:prstGeom prst="rect">
            <a:avLst/>
          </a:prstGeom>
        </p:spPr>
        <p:txBody>
          <a:bodyPr wrap="square">
            <a:spAutoFit/>
          </a:bodyPr>
          <a:lstStyle/>
          <a:p>
            <a:pPr>
              <a:lnSpc>
                <a:spcPct val="150000"/>
              </a:lnSpc>
            </a:pPr>
            <a:r>
              <a:rPr lang="en-US" sz="2000" dirty="0">
                <a:latin typeface="Arial" panose="020B0604020202020204" pitchFamily="34" charset="0"/>
                <a:cs typeface="Arial" panose="020B0604020202020204" pitchFamily="34" charset="0"/>
              </a:rPr>
              <a:t>Writing a thesis: </a:t>
            </a:r>
          </a:p>
          <a:p>
            <a:pPr>
              <a:lnSpc>
                <a:spcPct val="150000"/>
              </a:lnSpc>
            </a:pPr>
            <a:r>
              <a:rPr lang="en-US" sz="2000" dirty="0">
                <a:latin typeface="Arial" panose="020B0604020202020204" pitchFamily="34" charset="0"/>
                <a:cs typeface="Arial" panose="020B0604020202020204" pitchFamily="34" charset="0"/>
              </a:rPr>
              <a:t>		A job in itself</a:t>
            </a:r>
          </a:p>
          <a:p>
            <a:pPr>
              <a:lnSpc>
                <a:spcPct val="150000"/>
              </a:lnSpc>
            </a:pPr>
            <a:r>
              <a:rPr lang="en-US" sz="2000" dirty="0">
                <a:latin typeface="Arial" panose="020B0604020202020204" pitchFamily="34" charset="0"/>
                <a:cs typeface="Arial" panose="020B0604020202020204" pitchFamily="34" charset="0"/>
              </a:rPr>
              <a:t>		Requires motivation and organization</a:t>
            </a:r>
          </a:p>
          <a:p>
            <a:pPr lvl="2">
              <a:lnSpc>
                <a:spcPct val="150000"/>
              </a:lnSpc>
            </a:pPr>
            <a:r>
              <a:rPr lang="en-US" sz="2000" dirty="0">
                <a:latin typeface="Arial" panose="020B0604020202020204" pitchFamily="34" charset="0"/>
                <a:cs typeface="Arial" panose="020B0604020202020204" pitchFamily="34" charset="0"/>
              </a:rPr>
              <a:t>Establish a precise plan to meet deadlines</a:t>
            </a:r>
            <a:endParaRPr lang="en-GB" sz="2000" dirty="0">
              <a:latin typeface="Arial" panose="020B0604020202020204" pitchFamily="34" charset="0"/>
              <a:cs typeface="Arial" panose="020B0604020202020204" pitchFamily="34" charset="0"/>
            </a:endParaRPr>
          </a:p>
        </p:txBody>
      </p:sp>
      <p:sp>
        <p:nvSpPr>
          <p:cNvPr id="6" name="Rectangle 5"/>
          <p:cNvSpPr/>
          <p:nvPr/>
        </p:nvSpPr>
        <p:spPr>
          <a:xfrm>
            <a:off x="326116" y="2988471"/>
            <a:ext cx="8132737" cy="461665"/>
          </a:xfrm>
          <a:prstGeom prst="rect">
            <a:avLst/>
          </a:prstGeom>
        </p:spPr>
        <p:txBody>
          <a:bodyPr wrap="square">
            <a:spAutoFit/>
          </a:bodyPr>
          <a:lstStyle/>
          <a:p>
            <a:pPr algn="ctr"/>
            <a:r>
              <a:rPr lang="fr-FR" sz="2400" b="1" dirty="0" err="1">
                <a:solidFill>
                  <a:srgbClr val="000000"/>
                </a:solidFill>
                <a:latin typeface="Arial" panose="020B0604020202020204" pitchFamily="34" charset="0"/>
                <a:cs typeface="Arial" panose="020B0604020202020204" pitchFamily="34" charset="0"/>
              </a:rPr>
              <a:t>Organization</a:t>
            </a:r>
            <a:r>
              <a:rPr lang="fr-FR" sz="2400" b="1" dirty="0">
                <a:solidFill>
                  <a:srgbClr val="000000"/>
                </a:solidFill>
                <a:latin typeface="Arial" panose="020B0604020202020204" pitchFamily="34" charset="0"/>
                <a:cs typeface="Arial" panose="020B0604020202020204" pitchFamily="34" charset="0"/>
              </a:rPr>
              <a:t> of </a:t>
            </a:r>
            <a:r>
              <a:rPr lang="fr-FR" sz="2400" b="1" dirty="0" err="1">
                <a:solidFill>
                  <a:srgbClr val="000000"/>
                </a:solidFill>
                <a:latin typeface="Arial" panose="020B0604020202020204" pitchFamily="34" charset="0"/>
                <a:cs typeface="Arial" panose="020B0604020202020204" pitchFamily="34" charset="0"/>
              </a:rPr>
              <a:t>thesis</a:t>
            </a:r>
            <a:r>
              <a:rPr lang="fr-FR" sz="2400" b="1" dirty="0">
                <a:solidFill>
                  <a:srgbClr val="000000"/>
                </a:solidFill>
                <a:latin typeface="Arial" panose="020B0604020202020204" pitchFamily="34" charset="0"/>
                <a:cs typeface="Arial" panose="020B0604020202020204" pitchFamily="34" charset="0"/>
              </a:rPr>
              <a:t> </a:t>
            </a:r>
            <a:r>
              <a:rPr lang="fr-FR" sz="2400" b="1" dirty="0" err="1">
                <a:solidFill>
                  <a:srgbClr val="000000"/>
                </a:solidFill>
                <a:latin typeface="Arial" panose="020B0604020202020204" pitchFamily="34" charset="0"/>
                <a:cs typeface="Arial" panose="020B0604020202020204" pitchFamily="34" charset="0"/>
              </a:rPr>
              <a:t>defence</a:t>
            </a:r>
            <a:endParaRPr lang="fr-FR" sz="2400" b="1" dirty="0">
              <a:solidFill>
                <a:srgbClr val="000000"/>
              </a:solidFill>
              <a:latin typeface="Arial" panose="020B0604020202020204" pitchFamily="34" charset="0"/>
              <a:cs typeface="Arial" panose="020B0604020202020204" pitchFamily="34" charset="0"/>
            </a:endParaRPr>
          </a:p>
        </p:txBody>
      </p:sp>
      <p:sp>
        <p:nvSpPr>
          <p:cNvPr id="3" name="ZoneTexte 2"/>
          <p:cNvSpPr txBox="1"/>
          <p:nvPr/>
        </p:nvSpPr>
        <p:spPr>
          <a:xfrm>
            <a:off x="166255" y="3583430"/>
            <a:ext cx="8688650" cy="2400657"/>
          </a:xfrm>
          <a:prstGeom prst="rect">
            <a:avLst/>
          </a:prstGeom>
          <a:noFill/>
        </p:spPr>
        <p:txBody>
          <a:bodyPr wrap="square" rtlCol="0">
            <a:spAutoFit/>
          </a:bodyPr>
          <a:lstStyle/>
          <a:p>
            <a:pPr>
              <a:lnSpc>
                <a:spcPct val="150000"/>
              </a:lnSpc>
            </a:pPr>
            <a:r>
              <a:rPr lang="fr-FR" sz="2000" dirty="0" err="1">
                <a:latin typeface="Arial" panose="020B0604020202020204" pitchFamily="34" charset="0"/>
                <a:cs typeface="Arial" panose="020B0604020202020204" pitchFamily="34" charset="0"/>
              </a:rPr>
              <a:t>Work</a:t>
            </a:r>
            <a:r>
              <a:rPr lang="fr-FR" sz="2000" dirty="0">
                <a:latin typeface="Arial" panose="020B0604020202020204" pitchFamily="34" charset="0"/>
                <a:cs typeface="Arial" panose="020B0604020202020204" pitchFamily="34" charset="0"/>
              </a:rPr>
              <a:t> in coordination </a:t>
            </a:r>
            <a:r>
              <a:rPr lang="fr-FR" sz="2000" dirty="0" err="1">
                <a:latin typeface="Arial" panose="020B0604020202020204" pitchFamily="34" charset="0"/>
                <a:cs typeface="Arial" panose="020B0604020202020204" pitchFamily="34" charset="0"/>
              </a:rPr>
              <a:t>with</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your</a:t>
            </a:r>
            <a:r>
              <a:rPr lang="fr-FR" sz="2000" dirty="0">
                <a:latin typeface="Arial" panose="020B0604020202020204" pitchFamily="34" charset="0"/>
                <a:cs typeface="Arial" panose="020B0604020202020204" pitchFamily="34" charset="0"/>
              </a:rPr>
              <a:t> </a:t>
            </a:r>
            <a:r>
              <a:rPr lang="fr-FR" sz="2000" b="1" dirty="0" err="1">
                <a:solidFill>
                  <a:srgbClr val="FF0000"/>
                </a:solidFill>
                <a:latin typeface="Arial" panose="020B0604020202020204" pitchFamily="34" charset="0"/>
                <a:cs typeface="Arial" panose="020B0604020202020204" pitchFamily="34" charset="0"/>
              </a:rPr>
              <a:t>supervisor</a:t>
            </a:r>
            <a:r>
              <a:rPr lang="fr-FR" sz="2000" dirty="0">
                <a:latin typeface="Arial" panose="020B0604020202020204" pitchFamily="34" charset="0"/>
                <a:cs typeface="Arial" panose="020B0604020202020204" pitchFamily="34" charset="0"/>
              </a:rPr>
              <a:t> and </a:t>
            </a:r>
            <a:r>
              <a:rPr lang="fr-FR" sz="2000" dirty="0" err="1">
                <a:latin typeface="Arial" panose="020B0604020202020204" pitchFamily="34" charset="0"/>
                <a:cs typeface="Arial" panose="020B0604020202020204" pitchFamily="34" charset="0"/>
              </a:rPr>
              <a:t>your</a:t>
            </a:r>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DED</a:t>
            </a:r>
          </a:p>
          <a:p>
            <a:pPr lvl="1">
              <a:lnSpc>
                <a:spcPct val="150000"/>
              </a:lnSpc>
            </a:pPr>
            <a:r>
              <a:rPr lang="fr-FR" sz="2000" dirty="0">
                <a:latin typeface="Arial" panose="020B0604020202020204" pitchFamily="34" charset="0"/>
                <a:cs typeface="Arial" panose="020B0604020202020204" pitchFamily="34" charset="0"/>
              </a:rPr>
              <a:t>The </a:t>
            </a:r>
            <a:r>
              <a:rPr lang="fr-FR" sz="2000" dirty="0" err="1">
                <a:latin typeface="Arial" panose="020B0604020202020204" pitchFamily="34" charset="0"/>
                <a:cs typeface="Arial" panose="020B0604020202020204" pitchFamily="34" charset="0"/>
              </a:rPr>
              <a:t>thesis</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defence</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is</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managed</a:t>
            </a:r>
            <a:r>
              <a:rPr lang="fr-FR" sz="2000" dirty="0">
                <a:latin typeface="Arial" panose="020B0604020202020204" pitchFamily="34" charset="0"/>
                <a:cs typeface="Arial" panose="020B0604020202020204" pitchFamily="34" charset="0"/>
              </a:rPr>
              <a:t> via ADUM</a:t>
            </a:r>
          </a:p>
          <a:p>
            <a:pPr marL="742950" lvl="1" indent="-285750">
              <a:lnSpc>
                <a:spcPct val="150000"/>
              </a:lnSpc>
              <a:buFont typeface="Arial" panose="020B0604020202020204" pitchFamily="34" charset="0"/>
              <a:buChar char="•"/>
            </a:pPr>
            <a:r>
              <a:rPr lang="fr-FR" sz="2000" dirty="0" err="1">
                <a:latin typeface="Arial" panose="020B0604020202020204" pitchFamily="34" charset="0"/>
                <a:cs typeface="Arial" panose="020B0604020202020204" pitchFamily="34" charset="0"/>
              </a:rPr>
              <a:t>Avoid</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errors</a:t>
            </a:r>
            <a:r>
              <a:rPr lang="fr-FR" sz="2000" dirty="0">
                <a:latin typeface="Arial" panose="020B0604020202020204" pitchFamily="34" charset="0"/>
                <a:cs typeface="Arial" panose="020B0604020202020204" pitchFamily="34" charset="0"/>
              </a:rPr>
              <a:t> in the contact information of the jury </a:t>
            </a:r>
            <a:r>
              <a:rPr lang="fr-FR" sz="2000" dirty="0" err="1">
                <a:latin typeface="Arial" panose="020B0604020202020204" pitchFamily="34" charset="0"/>
                <a:cs typeface="Arial" panose="020B0604020202020204" pitchFamily="34" charset="0"/>
              </a:rPr>
              <a:t>members</a:t>
            </a:r>
            <a:endParaRPr lang="fr-FR" sz="2000" dirty="0">
              <a:latin typeface="Arial" panose="020B0604020202020204" pitchFamily="34" charset="0"/>
              <a:cs typeface="Arial" panose="020B0604020202020204" pitchFamily="34" charset="0"/>
            </a:endParaRPr>
          </a:p>
          <a:p>
            <a:pPr marL="742950" lvl="1" indent="-285750">
              <a:lnSpc>
                <a:spcPct val="150000"/>
              </a:lnSpc>
              <a:buFont typeface="Arial" panose="020B0604020202020204" pitchFamily="34" charset="0"/>
              <a:buChar char="•"/>
            </a:pPr>
            <a:r>
              <a:rPr lang="fr-F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Do not hesitate to ask your thesis supervisor to validate your thesis jury in ADUM</a:t>
            </a:r>
            <a:endParaRPr lang="fr-FR" sz="2000" dirty="0">
              <a:latin typeface="Arial" panose="020B0604020202020204" pitchFamily="34" charset="0"/>
              <a:cs typeface="Arial" panose="020B0604020202020204" pitchFamily="34" charset="0"/>
            </a:endParaRPr>
          </a:p>
        </p:txBody>
      </p:sp>
      <p:sp>
        <p:nvSpPr>
          <p:cNvPr id="7" name="ZoneTexte 6"/>
          <p:cNvSpPr txBox="1"/>
          <p:nvPr/>
        </p:nvSpPr>
        <p:spPr>
          <a:xfrm rot="19333541">
            <a:off x="7683278" y="3479712"/>
            <a:ext cx="1551150" cy="923330"/>
          </a:xfrm>
          <a:prstGeom prst="rect">
            <a:avLst/>
          </a:prstGeom>
          <a:solidFill>
            <a:srgbClr val="FFFF00"/>
          </a:solidFill>
        </p:spPr>
        <p:txBody>
          <a:bodyPr wrap="square" rtlCol="0">
            <a:spAutoFit/>
          </a:bodyPr>
          <a:lstStyle/>
          <a:p>
            <a:pPr algn="ctr"/>
            <a:r>
              <a:rPr lang="fr-FR" b="1" dirty="0">
                <a:solidFill>
                  <a:srgbClr val="0070C0"/>
                </a:solidFill>
              </a:rPr>
              <a:t>Contact Ms. NGUYEN</a:t>
            </a:r>
          </a:p>
          <a:p>
            <a:pPr algn="ctr"/>
            <a:r>
              <a:rPr lang="fr-FR" b="1" dirty="0">
                <a:solidFill>
                  <a:srgbClr val="0070C0"/>
                </a:solidFill>
              </a:rPr>
              <a:t>Mail - Phone</a:t>
            </a:r>
          </a:p>
        </p:txBody>
      </p:sp>
      <p:sp>
        <p:nvSpPr>
          <p:cNvPr id="9" name="Rectangle 8"/>
          <p:cNvSpPr/>
          <p:nvPr/>
        </p:nvSpPr>
        <p:spPr>
          <a:xfrm>
            <a:off x="103908" y="111067"/>
            <a:ext cx="8962159" cy="461665"/>
          </a:xfrm>
          <a:prstGeom prst="rect">
            <a:avLst/>
          </a:prstGeom>
          <a:solidFill>
            <a:srgbClr val="0070C0"/>
          </a:solidFill>
        </p:spPr>
        <p:txBody>
          <a:bodyPr wrap="square">
            <a:spAutoFit/>
          </a:bodyPr>
          <a:lstStyle/>
          <a:p>
            <a:pPr algn="ctr"/>
            <a:r>
              <a:rPr lang="fr-FR" sz="2400" b="1" dirty="0">
                <a:solidFill>
                  <a:schemeClr val="bg1"/>
                </a:solidFill>
                <a:latin typeface="Arial" panose="020B0604020202020204" pitchFamily="34" charset="0"/>
                <a:cs typeface="Arial" panose="020B0604020202020204" pitchFamily="34" charset="0"/>
              </a:rPr>
              <a:t>Introduction: </a:t>
            </a:r>
            <a:r>
              <a:rPr lang="fr-FR" sz="2400" b="1" dirty="0" err="1">
                <a:solidFill>
                  <a:schemeClr val="bg1"/>
                </a:solidFill>
                <a:latin typeface="Arial" panose="020B0604020202020204" pitchFamily="34" charset="0"/>
                <a:cs typeface="Arial" panose="020B0604020202020204" pitchFamily="34" charset="0"/>
              </a:rPr>
              <a:t>Writing</a:t>
            </a:r>
            <a:r>
              <a:rPr lang="fr-FR" sz="2400" b="1" dirty="0">
                <a:solidFill>
                  <a:schemeClr val="bg1"/>
                </a:solidFill>
                <a:latin typeface="Arial" panose="020B0604020202020204" pitchFamily="34" charset="0"/>
                <a:cs typeface="Arial" panose="020B0604020202020204" pitchFamily="34" charset="0"/>
              </a:rPr>
              <a:t> a </a:t>
            </a:r>
            <a:r>
              <a:rPr lang="fr-FR" sz="2400" b="1" dirty="0" err="1">
                <a:solidFill>
                  <a:schemeClr val="bg1"/>
                </a:solidFill>
                <a:latin typeface="Arial" panose="020B0604020202020204" pitchFamily="34" charset="0"/>
                <a:cs typeface="Arial" panose="020B0604020202020204" pitchFamily="34" charset="0"/>
              </a:rPr>
              <a:t>thesis</a:t>
            </a:r>
            <a:endParaRPr lang="fr-FR"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90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8763" y="226599"/>
            <a:ext cx="8721652" cy="461665"/>
          </a:xfrm>
          <a:prstGeom prst="rect">
            <a:avLst/>
          </a:prstGeom>
        </p:spPr>
        <p:txBody>
          <a:bodyPr wrap="square">
            <a:spAutoFit/>
          </a:bodyPr>
          <a:lstStyle/>
          <a:p>
            <a:pPr algn="ctr"/>
            <a:r>
              <a:rPr lang="fr-FR" sz="2400" b="1" dirty="0">
                <a:solidFill>
                  <a:srgbClr val="000000"/>
                </a:solidFill>
                <a:latin typeface="Arial" panose="020B0604020202020204" pitchFamily="34" charset="0"/>
                <a:cs typeface="Arial" panose="020B0604020202020204" pitchFamily="34" charset="0"/>
              </a:rPr>
              <a:t>D3 - Meeting program</a:t>
            </a:r>
          </a:p>
        </p:txBody>
      </p:sp>
      <p:sp>
        <p:nvSpPr>
          <p:cNvPr id="9" name="Rectangle à coins arrondis 8"/>
          <p:cNvSpPr/>
          <p:nvPr/>
        </p:nvSpPr>
        <p:spPr>
          <a:xfrm>
            <a:off x="1621161" y="2755555"/>
            <a:ext cx="6135156" cy="176855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1637244" y="1574550"/>
            <a:ext cx="6102990" cy="94005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2036779" y="1844520"/>
            <a:ext cx="4572000" cy="400110"/>
          </a:xfrm>
          <a:prstGeom prst="rect">
            <a:avLst/>
          </a:prstGeom>
        </p:spPr>
        <p:txBody>
          <a:bodyPr>
            <a:spAutoFit/>
          </a:bodyPr>
          <a:lstStyle/>
          <a:p>
            <a:pPr lvl="0"/>
            <a:r>
              <a:rPr lang="fr-FR" sz="2000" b="1" dirty="0">
                <a:solidFill>
                  <a:schemeClr val="bg1"/>
                </a:solidFill>
              </a:rPr>
              <a:t>Introduction</a:t>
            </a:r>
          </a:p>
        </p:txBody>
      </p:sp>
      <p:sp>
        <p:nvSpPr>
          <p:cNvPr id="18" name="Rectangle 17"/>
          <p:cNvSpPr/>
          <p:nvPr/>
        </p:nvSpPr>
        <p:spPr>
          <a:xfrm>
            <a:off x="2086656" y="2567288"/>
            <a:ext cx="5410899" cy="2031325"/>
          </a:xfrm>
          <a:prstGeom prst="rect">
            <a:avLst/>
          </a:prstGeom>
        </p:spPr>
        <p:txBody>
          <a:bodyPr wrap="square">
            <a:spAutoFit/>
          </a:bodyPr>
          <a:lstStyle/>
          <a:p>
            <a:pPr lvl="0">
              <a:lnSpc>
                <a:spcPct val="150000"/>
              </a:lnSpc>
            </a:pPr>
            <a:r>
              <a:rPr lang="fr-FR" sz="2100" b="1" dirty="0">
                <a:solidFill>
                  <a:schemeClr val="bg1"/>
                </a:solidFill>
              </a:rPr>
              <a:t>Retro-planning for </a:t>
            </a:r>
            <a:r>
              <a:rPr lang="fr-FR" sz="2100" b="1" dirty="0" err="1">
                <a:solidFill>
                  <a:schemeClr val="bg1"/>
                </a:solidFill>
              </a:rPr>
              <a:t>thesis</a:t>
            </a:r>
            <a:r>
              <a:rPr lang="fr-FR" sz="2100" b="1" dirty="0">
                <a:solidFill>
                  <a:schemeClr val="bg1"/>
                </a:solidFill>
              </a:rPr>
              <a:t> </a:t>
            </a:r>
            <a:r>
              <a:rPr lang="fr-FR" sz="2100" b="1" dirty="0" err="1">
                <a:solidFill>
                  <a:schemeClr val="bg1"/>
                </a:solidFill>
              </a:rPr>
              <a:t>defence</a:t>
            </a:r>
            <a:endParaRPr lang="fr-FR" sz="2100" b="1" dirty="0">
              <a:solidFill>
                <a:schemeClr val="bg1"/>
              </a:solidFill>
            </a:endParaRPr>
          </a:p>
          <a:p>
            <a:pPr lvl="0">
              <a:lnSpc>
                <a:spcPct val="150000"/>
              </a:lnSpc>
            </a:pPr>
            <a:r>
              <a:rPr lang="fr-FR" sz="2100" b="1" dirty="0" err="1">
                <a:solidFill>
                  <a:schemeClr val="bg1"/>
                </a:solidFill>
              </a:rPr>
              <a:t>Thesis</a:t>
            </a:r>
            <a:r>
              <a:rPr lang="fr-FR" sz="2100" b="1" dirty="0">
                <a:solidFill>
                  <a:schemeClr val="bg1"/>
                </a:solidFill>
              </a:rPr>
              <a:t> </a:t>
            </a:r>
            <a:r>
              <a:rPr lang="fr-FR" sz="2100" b="1" dirty="0" err="1">
                <a:solidFill>
                  <a:schemeClr val="bg1"/>
                </a:solidFill>
              </a:rPr>
              <a:t>committee</a:t>
            </a:r>
            <a:endParaRPr lang="fr-FR" sz="2100" b="1" dirty="0">
              <a:solidFill>
                <a:schemeClr val="bg1"/>
              </a:solidFill>
            </a:endParaRPr>
          </a:p>
          <a:p>
            <a:pPr lvl="0">
              <a:lnSpc>
                <a:spcPct val="150000"/>
              </a:lnSpc>
            </a:pPr>
            <a:r>
              <a:rPr lang="fr-FR" sz="2100" b="1" dirty="0">
                <a:solidFill>
                  <a:schemeClr val="bg1"/>
                </a:solidFill>
              </a:rPr>
              <a:t>The </a:t>
            </a:r>
            <a:r>
              <a:rPr lang="fr-FR" sz="2100" b="1" dirty="0" err="1">
                <a:solidFill>
                  <a:schemeClr val="bg1"/>
                </a:solidFill>
              </a:rPr>
              <a:t>thesis</a:t>
            </a:r>
            <a:r>
              <a:rPr lang="fr-FR" sz="2100" b="1" dirty="0">
                <a:solidFill>
                  <a:schemeClr val="bg1"/>
                </a:solidFill>
              </a:rPr>
              <a:t> </a:t>
            </a:r>
            <a:r>
              <a:rPr lang="fr-FR" sz="2100" b="1" dirty="0" err="1">
                <a:solidFill>
                  <a:schemeClr val="bg1"/>
                </a:solidFill>
              </a:rPr>
              <a:t>oath</a:t>
            </a:r>
            <a:r>
              <a:rPr lang="fr-FR" sz="2100" b="1" dirty="0">
                <a:solidFill>
                  <a:schemeClr val="bg1"/>
                </a:solidFill>
              </a:rPr>
              <a:t> </a:t>
            </a:r>
          </a:p>
          <a:p>
            <a:pPr lvl="0">
              <a:lnSpc>
                <a:spcPct val="150000"/>
              </a:lnSpc>
            </a:pPr>
            <a:r>
              <a:rPr lang="fr-FR" sz="2100" b="1" dirty="0">
                <a:solidFill>
                  <a:schemeClr val="bg1"/>
                </a:solidFill>
              </a:rPr>
              <a:t>D4 registration – </a:t>
            </a:r>
            <a:r>
              <a:rPr lang="fr-FR" sz="2100" b="1" dirty="0" err="1">
                <a:solidFill>
                  <a:schemeClr val="bg1"/>
                </a:solidFill>
              </a:rPr>
              <a:t>derogatory</a:t>
            </a:r>
            <a:r>
              <a:rPr lang="fr-FR" sz="2100" b="1" dirty="0">
                <a:solidFill>
                  <a:schemeClr val="bg1"/>
                </a:solidFill>
              </a:rPr>
              <a:t> </a:t>
            </a:r>
            <a:r>
              <a:rPr lang="fr-FR" sz="2100" b="1" dirty="0" err="1">
                <a:solidFill>
                  <a:schemeClr val="bg1"/>
                </a:solidFill>
              </a:rPr>
              <a:t>regime</a:t>
            </a:r>
            <a:endParaRPr lang="fr-FR" sz="2000" b="1" dirty="0">
              <a:solidFill>
                <a:schemeClr val="bg1"/>
              </a:solidFill>
            </a:endParaRPr>
          </a:p>
        </p:txBody>
      </p:sp>
      <p:sp>
        <p:nvSpPr>
          <p:cNvPr id="19" name="Rectangle à coins arrondis 18"/>
          <p:cNvSpPr/>
          <p:nvPr/>
        </p:nvSpPr>
        <p:spPr>
          <a:xfrm>
            <a:off x="1674846" y="4754703"/>
            <a:ext cx="6139344" cy="1119930"/>
          </a:xfrm>
          <a:prstGeom prst="round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2015998" y="4754703"/>
            <a:ext cx="5205469" cy="1038746"/>
          </a:xfrm>
          <a:prstGeom prst="rect">
            <a:avLst/>
          </a:prstGeom>
        </p:spPr>
        <p:txBody>
          <a:bodyPr wrap="square">
            <a:spAutoFit/>
          </a:bodyPr>
          <a:lstStyle/>
          <a:p>
            <a:pPr lvl="0">
              <a:lnSpc>
                <a:spcPct val="150000"/>
              </a:lnSpc>
            </a:pPr>
            <a:r>
              <a:rPr lang="fr-FR" sz="2100" b="1" dirty="0" err="1">
                <a:solidFill>
                  <a:schemeClr val="bg1"/>
                </a:solidFill>
              </a:rPr>
              <a:t>After</a:t>
            </a:r>
            <a:r>
              <a:rPr lang="fr-FR" sz="2100" b="1" dirty="0">
                <a:solidFill>
                  <a:schemeClr val="bg1"/>
                </a:solidFill>
              </a:rPr>
              <a:t> PhD</a:t>
            </a:r>
          </a:p>
          <a:p>
            <a:pPr lvl="1">
              <a:lnSpc>
                <a:spcPct val="150000"/>
              </a:lnSpc>
            </a:pPr>
            <a:r>
              <a:rPr lang="fr-FR" sz="2000" b="1" dirty="0">
                <a:solidFill>
                  <a:schemeClr val="bg1"/>
                </a:solidFill>
              </a:rPr>
              <a:t>Professional </a:t>
            </a:r>
            <a:r>
              <a:rPr lang="fr-FR" sz="2000" b="1" dirty="0" err="1">
                <a:solidFill>
                  <a:schemeClr val="bg1"/>
                </a:solidFill>
              </a:rPr>
              <a:t>carreer</a:t>
            </a:r>
            <a:r>
              <a:rPr lang="fr-FR" sz="2000" b="1" dirty="0">
                <a:solidFill>
                  <a:schemeClr val="bg1"/>
                </a:solidFill>
              </a:rPr>
              <a:t> in public </a:t>
            </a:r>
            <a:r>
              <a:rPr lang="fr-FR" sz="2000" b="1" dirty="0" err="1">
                <a:solidFill>
                  <a:schemeClr val="bg1"/>
                </a:solidFill>
              </a:rPr>
              <a:t>sector</a:t>
            </a:r>
            <a:endParaRPr lang="fr-FR" sz="2000" b="1" dirty="0">
              <a:solidFill>
                <a:schemeClr val="bg1"/>
              </a:solidFill>
            </a:endParaRPr>
          </a:p>
        </p:txBody>
      </p:sp>
    </p:spTree>
    <p:extLst>
      <p:ext uri="{BB962C8B-B14F-4D97-AF65-F5344CB8AC3E}">
        <p14:creationId xmlns:p14="http://schemas.microsoft.com/office/powerpoint/2010/main" val="3708316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614" y="759186"/>
            <a:ext cx="8364745" cy="5078313"/>
          </a:xfrm>
          <a:prstGeom prst="rect">
            <a:avLst/>
          </a:prstGeom>
        </p:spPr>
        <p:txBody>
          <a:bodyPr wrap="square">
            <a:spAutoFit/>
          </a:bodyPr>
          <a:lstStyle/>
          <a:p>
            <a:pPr>
              <a:lnSpc>
                <a:spcPct val="150000"/>
              </a:lnSpc>
            </a:pPr>
            <a:r>
              <a:rPr lang="en-GB" b="1" dirty="0"/>
              <a:t>D – 9 weeks </a:t>
            </a:r>
            <a:r>
              <a:rPr lang="en-GB" dirty="0"/>
              <a:t>: 	Student submits the </a:t>
            </a:r>
            <a:r>
              <a:rPr lang="en-GB" b="1" i="1" dirty="0"/>
              <a:t>committee</a:t>
            </a:r>
            <a:r>
              <a:rPr lang="en-GB" dirty="0"/>
              <a:t> to GS ENGSYS via ADUM</a:t>
            </a:r>
          </a:p>
          <a:p>
            <a:pPr>
              <a:lnSpc>
                <a:spcPct val="150000"/>
              </a:lnSpc>
            </a:pPr>
            <a:r>
              <a:rPr lang="en-GB" b="1" dirty="0"/>
              <a:t>D – 8 weeks </a:t>
            </a:r>
            <a:r>
              <a:rPr lang="en-GB" dirty="0"/>
              <a:t>: 	Graduate School ENGSYS checks the required CFD, the validity of the 			committee and gives its agreement</a:t>
            </a:r>
          </a:p>
          <a:p>
            <a:pPr>
              <a:lnSpc>
                <a:spcPct val="150000"/>
              </a:lnSpc>
            </a:pPr>
            <a:r>
              <a:rPr lang="en-GB" b="1" dirty="0"/>
              <a:t>D – 8 weeks </a:t>
            </a:r>
            <a:r>
              <a:rPr lang="en-GB" dirty="0"/>
              <a:t>: 	Student uploads the manuscript in ADUM, and sends a copy to the 				reviewers and to other committee members</a:t>
            </a:r>
          </a:p>
          <a:p>
            <a:pPr>
              <a:lnSpc>
                <a:spcPct val="150000"/>
              </a:lnSpc>
            </a:pPr>
            <a:r>
              <a:rPr lang="en-GB" b="1" dirty="0"/>
              <a:t>D – 4 weeks </a:t>
            </a:r>
            <a:r>
              <a:rPr lang="en-GB" dirty="0"/>
              <a:t>:  	Reviewers send their review to the Institution and to the GS ENGSYS via 			ADUM</a:t>
            </a:r>
          </a:p>
          <a:p>
            <a:pPr>
              <a:lnSpc>
                <a:spcPct val="150000"/>
              </a:lnSpc>
            </a:pPr>
            <a:r>
              <a:rPr lang="en-GB" b="1" dirty="0"/>
              <a:t>D – 3 weeks </a:t>
            </a:r>
            <a:r>
              <a:rPr lang="en-GB" dirty="0"/>
              <a:t>:	GS ENGSYS Leader and Research President of the Institution give their 			agreement about PhD defence</a:t>
            </a:r>
          </a:p>
          <a:p>
            <a:pPr>
              <a:lnSpc>
                <a:spcPct val="150000"/>
              </a:lnSpc>
            </a:pPr>
            <a:r>
              <a:rPr lang="en-GB" b="1" dirty="0">
                <a:solidFill>
                  <a:srgbClr val="0070C0"/>
                </a:solidFill>
              </a:rPr>
              <a:t>Defence</a:t>
            </a:r>
            <a:r>
              <a:rPr lang="en-GB" dirty="0">
                <a:solidFill>
                  <a:srgbClr val="0070C0"/>
                </a:solidFill>
              </a:rPr>
              <a:t> :</a:t>
            </a:r>
            <a:r>
              <a:rPr lang="en-GB" dirty="0"/>
              <a:t>		Committee President sends the defence report (written in French and 			translate in English for foreign students) to the Institution</a:t>
            </a:r>
          </a:p>
          <a:p>
            <a:pPr>
              <a:lnSpc>
                <a:spcPct val="150000"/>
              </a:lnSpc>
            </a:pPr>
            <a:r>
              <a:rPr lang="en-GB" b="1" dirty="0"/>
              <a:t>D + 2 months max </a:t>
            </a:r>
            <a:r>
              <a:rPr lang="en-GB" dirty="0"/>
              <a:t>: Student sends the final version of the thesis to the Institution</a:t>
            </a:r>
          </a:p>
        </p:txBody>
      </p:sp>
      <p:sp>
        <p:nvSpPr>
          <p:cNvPr id="2" name="Rectangle 1"/>
          <p:cNvSpPr/>
          <p:nvPr/>
        </p:nvSpPr>
        <p:spPr>
          <a:xfrm>
            <a:off x="1071267" y="5837499"/>
            <a:ext cx="7611341" cy="369332"/>
          </a:xfrm>
          <a:prstGeom prst="rect">
            <a:avLst/>
          </a:prstGeom>
        </p:spPr>
        <p:txBody>
          <a:bodyPr wrap="square">
            <a:spAutoFit/>
          </a:bodyPr>
          <a:lstStyle/>
          <a:p>
            <a:r>
              <a:rPr lang="fr-FR" b="1" i="1" dirty="0">
                <a:solidFill>
                  <a:srgbClr val="0070C0"/>
                </a:solidFill>
              </a:rPr>
              <a:t>This </a:t>
            </a:r>
            <a:r>
              <a:rPr lang="fr-FR" b="1" i="1" dirty="0" err="1">
                <a:solidFill>
                  <a:srgbClr val="0070C0"/>
                </a:solidFill>
              </a:rPr>
              <a:t>procedure</a:t>
            </a:r>
            <a:r>
              <a:rPr lang="fr-FR" b="1" i="1" dirty="0">
                <a:solidFill>
                  <a:srgbClr val="0070C0"/>
                </a:solidFill>
              </a:rPr>
              <a:t> </a:t>
            </a:r>
            <a:r>
              <a:rPr lang="fr-FR" b="1" i="1" dirty="0" err="1">
                <a:solidFill>
                  <a:srgbClr val="0070C0"/>
                </a:solidFill>
              </a:rPr>
              <a:t>excludes</a:t>
            </a:r>
            <a:r>
              <a:rPr lang="fr-FR" b="1" i="1" dirty="0">
                <a:solidFill>
                  <a:srgbClr val="0070C0"/>
                </a:solidFill>
              </a:rPr>
              <a:t> vacation </a:t>
            </a:r>
            <a:r>
              <a:rPr lang="fr-FR" b="1" i="1" dirty="0" err="1">
                <a:solidFill>
                  <a:srgbClr val="0070C0"/>
                </a:solidFill>
              </a:rPr>
              <a:t>periods</a:t>
            </a:r>
            <a:r>
              <a:rPr lang="fr-FR" b="1" i="1" dirty="0">
                <a:solidFill>
                  <a:srgbClr val="0070C0"/>
                </a:solidFill>
              </a:rPr>
              <a:t>, </a:t>
            </a:r>
            <a:r>
              <a:rPr lang="fr-FR" b="1" i="1" dirty="0" err="1">
                <a:solidFill>
                  <a:srgbClr val="0070C0"/>
                </a:solidFill>
              </a:rPr>
              <a:t>when</a:t>
            </a:r>
            <a:r>
              <a:rPr lang="fr-FR" b="1" i="1" dirty="0">
                <a:solidFill>
                  <a:srgbClr val="0070C0"/>
                </a:solidFill>
              </a:rPr>
              <a:t> the administration </a:t>
            </a:r>
            <a:r>
              <a:rPr lang="fr-FR" b="1" i="1" dirty="0" err="1">
                <a:solidFill>
                  <a:srgbClr val="0070C0"/>
                </a:solidFill>
              </a:rPr>
              <a:t>is</a:t>
            </a:r>
            <a:r>
              <a:rPr lang="fr-FR" b="1" i="1" dirty="0">
                <a:solidFill>
                  <a:srgbClr val="0070C0"/>
                </a:solidFill>
              </a:rPr>
              <a:t> </a:t>
            </a:r>
            <a:r>
              <a:rPr lang="fr-FR" b="1" i="1" dirty="0" err="1">
                <a:solidFill>
                  <a:srgbClr val="0070C0"/>
                </a:solidFill>
              </a:rPr>
              <a:t>closed</a:t>
            </a:r>
            <a:endParaRPr lang="fr-FR" b="1" i="1" dirty="0">
              <a:solidFill>
                <a:srgbClr val="0070C0"/>
              </a:solidFill>
            </a:endParaRPr>
          </a:p>
        </p:txBody>
      </p:sp>
      <p:sp>
        <p:nvSpPr>
          <p:cNvPr id="6" name="Rectangle 5"/>
          <p:cNvSpPr/>
          <p:nvPr/>
        </p:nvSpPr>
        <p:spPr>
          <a:xfrm>
            <a:off x="103908" y="111067"/>
            <a:ext cx="8962159" cy="461665"/>
          </a:xfrm>
          <a:prstGeom prst="rect">
            <a:avLst/>
          </a:prstGeom>
          <a:solidFill>
            <a:srgbClr val="0070C0"/>
          </a:solidFill>
        </p:spPr>
        <p:txBody>
          <a:bodyPr wrap="square">
            <a:spAutoFit/>
          </a:bodyPr>
          <a:lstStyle/>
          <a:p>
            <a:pPr algn="ctr"/>
            <a:r>
              <a:rPr lang="fr-FR" sz="2400" b="1" dirty="0">
                <a:solidFill>
                  <a:schemeClr val="bg1"/>
                </a:solidFill>
                <a:latin typeface="Arial" panose="020B0604020202020204" pitchFamily="34" charset="0"/>
                <a:cs typeface="Arial" panose="020B0604020202020204" pitchFamily="34" charset="0"/>
              </a:rPr>
              <a:t>PhD </a:t>
            </a:r>
            <a:r>
              <a:rPr lang="fr-FR" sz="2400" b="1" dirty="0" err="1">
                <a:solidFill>
                  <a:schemeClr val="bg1"/>
                </a:solidFill>
                <a:latin typeface="Arial" panose="020B0604020202020204" pitchFamily="34" charset="0"/>
                <a:cs typeface="Arial" panose="020B0604020202020204" pitchFamily="34" charset="0"/>
              </a:rPr>
              <a:t>defence</a:t>
            </a:r>
            <a:r>
              <a:rPr lang="fr-FR" sz="2400" b="1" dirty="0">
                <a:solidFill>
                  <a:schemeClr val="bg1"/>
                </a:solidFill>
                <a:latin typeface="Arial" panose="020B0604020202020204" pitchFamily="34" charset="0"/>
                <a:cs typeface="Arial" panose="020B0604020202020204" pitchFamily="34" charset="0"/>
              </a:rPr>
              <a:t>: retro-planning</a:t>
            </a:r>
          </a:p>
        </p:txBody>
      </p:sp>
    </p:spTree>
    <p:extLst>
      <p:ext uri="{BB962C8B-B14F-4D97-AF65-F5344CB8AC3E}">
        <p14:creationId xmlns:p14="http://schemas.microsoft.com/office/powerpoint/2010/main" val="292107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E651048-19ED-D742-B372-DA5381D9C6D6}"/>
              </a:ext>
            </a:extLst>
          </p:cNvPr>
          <p:cNvSpPr txBox="1">
            <a:spLocks noGrp="1"/>
          </p:cNvSpPr>
          <p:nvPr/>
        </p:nvSpPr>
        <p:spPr bwMode="auto">
          <a:xfrm>
            <a:off x="6196012" y="5304273"/>
            <a:ext cx="2133600" cy="365125"/>
          </a:xfrm>
          <a:prstGeom prst="rect">
            <a:avLst/>
          </a:prstGeom>
          <a:noFill/>
          <a:ln>
            <a:miter lim="800000"/>
            <a:headEnd/>
            <a:tailEnd/>
          </a:ln>
        </p:spPr>
        <p:txBody>
          <a:bodyPr anchor="ctr"/>
          <a:lstStyle/>
          <a:p>
            <a:pPr algn="r">
              <a:defRPr/>
            </a:pPr>
            <a:endParaRPr lang="fr-FR" sz="1200">
              <a:solidFill>
                <a:schemeClr val="tx1">
                  <a:tint val="75000"/>
                </a:schemeClr>
              </a:solidFill>
            </a:endParaRPr>
          </a:p>
        </p:txBody>
      </p:sp>
      <p:sp>
        <p:nvSpPr>
          <p:cNvPr id="5" name="ZoneTexte 6">
            <a:extLst>
              <a:ext uri="{FF2B5EF4-FFF2-40B4-BE49-F238E27FC236}">
                <a16:creationId xmlns:a16="http://schemas.microsoft.com/office/drawing/2014/main" id="{C93D409F-7DE3-0444-9F6B-8ACC9D8249D8}"/>
              </a:ext>
            </a:extLst>
          </p:cNvPr>
          <p:cNvSpPr txBox="1">
            <a:spLocks noChangeArrowheads="1"/>
          </p:cNvSpPr>
          <p:nvPr/>
        </p:nvSpPr>
        <p:spPr bwMode="auto">
          <a:xfrm>
            <a:off x="254002" y="1279961"/>
            <a:ext cx="1296987" cy="523875"/>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dirty="0">
                <a:solidFill>
                  <a:schemeClr val="bg1"/>
                </a:solidFill>
              </a:rPr>
              <a:t>2 </a:t>
            </a:r>
            <a:r>
              <a:rPr lang="fr-FR" altLang="fr-FR" sz="1400" dirty="0" err="1">
                <a:solidFill>
                  <a:schemeClr val="bg1"/>
                </a:solidFill>
              </a:rPr>
              <a:t>reviewers</a:t>
            </a:r>
            <a:r>
              <a:rPr lang="fr-FR" altLang="fr-FR" sz="1400" dirty="0">
                <a:solidFill>
                  <a:schemeClr val="bg1"/>
                </a:solidFill>
              </a:rPr>
              <a:t> </a:t>
            </a:r>
          </a:p>
          <a:p>
            <a:pPr algn="ctr">
              <a:spcBef>
                <a:spcPct val="0"/>
              </a:spcBef>
              <a:buClrTx/>
              <a:buSzTx/>
              <a:buFontTx/>
              <a:buNone/>
            </a:pPr>
            <a:r>
              <a:rPr lang="fr-FR" altLang="fr-FR" sz="1400" dirty="0">
                <a:solidFill>
                  <a:schemeClr val="bg1"/>
                </a:solidFill>
              </a:rPr>
              <a:t>(minimum)</a:t>
            </a:r>
          </a:p>
        </p:txBody>
      </p:sp>
      <p:sp>
        <p:nvSpPr>
          <p:cNvPr id="6" name="ZoneTexte 7">
            <a:extLst>
              <a:ext uri="{FF2B5EF4-FFF2-40B4-BE49-F238E27FC236}">
                <a16:creationId xmlns:a16="http://schemas.microsoft.com/office/drawing/2014/main" id="{05DCFA28-CEE7-E441-B955-A10FA20F16DF}"/>
              </a:ext>
            </a:extLst>
          </p:cNvPr>
          <p:cNvSpPr txBox="1">
            <a:spLocks noChangeArrowheads="1"/>
          </p:cNvSpPr>
          <p:nvPr/>
        </p:nvSpPr>
        <p:spPr bwMode="auto">
          <a:xfrm>
            <a:off x="254002" y="3672321"/>
            <a:ext cx="1296987" cy="738188"/>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a:solidFill>
                  <a:schemeClr val="bg1"/>
                </a:solidFill>
              </a:rPr>
              <a:t>  From 4 to 8 committee members</a:t>
            </a:r>
          </a:p>
        </p:txBody>
      </p:sp>
      <p:sp>
        <p:nvSpPr>
          <p:cNvPr id="7" name="ZoneTexte 8">
            <a:extLst>
              <a:ext uri="{FF2B5EF4-FFF2-40B4-BE49-F238E27FC236}">
                <a16:creationId xmlns:a16="http://schemas.microsoft.com/office/drawing/2014/main" id="{CAA4FD31-7FE0-F149-AC51-BF3AA4BA497C}"/>
              </a:ext>
            </a:extLst>
          </p:cNvPr>
          <p:cNvSpPr txBox="1">
            <a:spLocks noChangeArrowheads="1"/>
          </p:cNvSpPr>
          <p:nvPr/>
        </p:nvSpPr>
        <p:spPr bwMode="auto">
          <a:xfrm>
            <a:off x="2127250" y="1637146"/>
            <a:ext cx="6551612" cy="738664"/>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dirty="0"/>
              <a:t>Must </a:t>
            </a:r>
            <a:r>
              <a:rPr lang="fr-FR" altLang="fr-FR" sz="1400" dirty="0" err="1"/>
              <a:t>be</a:t>
            </a:r>
            <a:r>
              <a:rPr lang="fr-FR" altLang="fr-FR" sz="1400" dirty="0"/>
              <a:t> </a:t>
            </a:r>
            <a:r>
              <a:rPr lang="fr-FR" altLang="fr-FR" sz="1400" dirty="0" err="1"/>
              <a:t>outside</a:t>
            </a:r>
            <a:r>
              <a:rPr lang="fr-FR" altLang="fr-FR" sz="1400" dirty="0"/>
              <a:t> ENGSYS, IMT, ULille, </a:t>
            </a:r>
            <a:r>
              <a:rPr lang="fr-FR" altLang="fr-FR" sz="1400" dirty="0" err="1"/>
              <a:t>CLille</a:t>
            </a:r>
            <a:r>
              <a:rPr lang="fr-FR" altLang="fr-FR" sz="1400" dirty="0"/>
              <a:t> and </a:t>
            </a:r>
            <a:r>
              <a:rPr lang="fr-FR" altLang="fr-FR" sz="1400" dirty="0" err="1"/>
              <a:t>Uge</a:t>
            </a:r>
            <a:r>
              <a:rPr lang="fr-FR" altLang="fr-FR" sz="1400" dirty="0"/>
              <a:t>-COSYS. Must </a:t>
            </a:r>
            <a:r>
              <a:rPr lang="fr-FR" altLang="fr-FR" sz="1400" dirty="0" err="1"/>
              <a:t>be</a:t>
            </a:r>
            <a:r>
              <a:rPr lang="fr-FR" altLang="fr-FR" sz="1400" dirty="0"/>
              <a:t> </a:t>
            </a:r>
            <a:r>
              <a:rPr lang="fr-FR" altLang="fr-FR" sz="1400" dirty="0" err="1"/>
              <a:t>outside</a:t>
            </a:r>
            <a:r>
              <a:rPr lang="fr-FR" altLang="fr-FR" sz="1400" dirty="0"/>
              <a:t> doctoral </a:t>
            </a:r>
            <a:r>
              <a:rPr lang="fr-FR" altLang="fr-FR" sz="1400" dirty="0" err="1"/>
              <a:t>project</a:t>
            </a:r>
            <a:r>
              <a:rPr lang="fr-FR" altLang="fr-FR" sz="1400" dirty="0"/>
              <a:t>. No </a:t>
            </a:r>
            <a:r>
              <a:rPr lang="fr-FR" altLang="fr-FR" sz="1400" dirty="0" err="1"/>
              <a:t>work</a:t>
            </a:r>
            <a:r>
              <a:rPr lang="fr-FR" altLang="fr-FR" sz="1400" dirty="0"/>
              <a:t> and </a:t>
            </a:r>
            <a:r>
              <a:rPr lang="fr-FR" altLang="fr-FR" sz="1400" dirty="0" err="1"/>
              <a:t>papers</a:t>
            </a:r>
            <a:r>
              <a:rPr lang="fr-FR" altLang="fr-FR" sz="1400" dirty="0"/>
              <a:t> </a:t>
            </a:r>
            <a:r>
              <a:rPr lang="fr-FR" altLang="fr-FR" sz="1400" dirty="0" err="1"/>
              <a:t>with</a:t>
            </a:r>
            <a:r>
              <a:rPr lang="fr-FR" altLang="fr-FR" sz="1400" dirty="0"/>
              <a:t> </a:t>
            </a:r>
            <a:r>
              <a:rPr lang="fr-FR" altLang="fr-FR" sz="1400" dirty="0" err="1"/>
              <a:t>supervisors</a:t>
            </a:r>
            <a:r>
              <a:rPr lang="fr-FR" altLang="fr-FR" sz="1400" dirty="0"/>
              <a:t> and PhD </a:t>
            </a:r>
            <a:r>
              <a:rPr lang="fr-FR" altLang="fr-FR" sz="1400" dirty="0" err="1"/>
              <a:t>student</a:t>
            </a:r>
            <a:r>
              <a:rPr lang="fr-FR" altLang="fr-FR" sz="1400" dirty="0"/>
              <a:t> </a:t>
            </a:r>
            <a:r>
              <a:rPr lang="fr-FR" altLang="fr-FR" sz="1400" dirty="0" err="1"/>
              <a:t>during</a:t>
            </a:r>
            <a:r>
              <a:rPr lang="fr-FR" altLang="fr-FR" sz="1400" dirty="0"/>
              <a:t> PhD duration.</a:t>
            </a:r>
          </a:p>
        </p:txBody>
      </p:sp>
      <p:sp>
        <p:nvSpPr>
          <p:cNvPr id="8" name="ZoneTexte 9">
            <a:extLst>
              <a:ext uri="{FF2B5EF4-FFF2-40B4-BE49-F238E27FC236}">
                <a16:creationId xmlns:a16="http://schemas.microsoft.com/office/drawing/2014/main" id="{21195C05-8D5A-BC4B-B032-B4A8559648B3}"/>
              </a:ext>
            </a:extLst>
          </p:cNvPr>
          <p:cNvSpPr txBox="1">
            <a:spLocks noChangeArrowheads="1"/>
          </p:cNvSpPr>
          <p:nvPr/>
        </p:nvSpPr>
        <p:spPr bwMode="auto">
          <a:xfrm>
            <a:off x="2127250" y="989446"/>
            <a:ext cx="6551612" cy="5222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dirty="0"/>
              <a:t>Must </a:t>
            </a:r>
            <a:r>
              <a:rPr lang="fr-FR" altLang="fr-FR" sz="1400" dirty="0" err="1"/>
              <a:t>be</a:t>
            </a:r>
            <a:r>
              <a:rPr lang="fr-FR" altLang="fr-FR" sz="1400" dirty="0"/>
              <a:t> </a:t>
            </a:r>
            <a:r>
              <a:rPr lang="fr-FR" altLang="fr-FR" sz="1400" dirty="0" err="1"/>
              <a:t>accreditated</a:t>
            </a:r>
            <a:r>
              <a:rPr lang="fr-FR" altLang="fr-FR" sz="1400" dirty="0"/>
              <a:t> (HDR). A full </a:t>
            </a:r>
            <a:r>
              <a:rPr lang="fr-FR" altLang="fr-FR" sz="1400" dirty="0" err="1"/>
              <a:t>professor</a:t>
            </a:r>
            <a:r>
              <a:rPr lang="fr-FR" altLang="fr-FR" sz="1400" dirty="0"/>
              <a:t> or french </a:t>
            </a:r>
            <a:r>
              <a:rPr lang="fr-FR" altLang="fr-FR" sz="1400" dirty="0" err="1"/>
              <a:t>research</a:t>
            </a:r>
            <a:r>
              <a:rPr lang="fr-FR" altLang="fr-FR" sz="1400" dirty="0"/>
              <a:t> </a:t>
            </a:r>
            <a:r>
              <a:rPr lang="fr-FR" altLang="fr-FR" sz="1400" dirty="0" err="1"/>
              <a:t>director</a:t>
            </a:r>
            <a:r>
              <a:rPr lang="fr-FR" altLang="fr-FR" sz="1400" dirty="0"/>
              <a:t> </a:t>
            </a:r>
            <a:r>
              <a:rPr lang="fr-FR" altLang="fr-FR" sz="1400" dirty="0" err="1"/>
              <a:t>is</a:t>
            </a:r>
            <a:r>
              <a:rPr lang="fr-FR" altLang="fr-FR" sz="1400" dirty="0"/>
              <a:t> </a:t>
            </a:r>
            <a:r>
              <a:rPr lang="fr-FR" altLang="fr-FR" sz="1400" dirty="0" err="1"/>
              <a:t>accreditated</a:t>
            </a:r>
            <a:r>
              <a:rPr lang="fr-FR" altLang="fr-FR" sz="1400" dirty="0"/>
              <a:t>. </a:t>
            </a:r>
            <a:r>
              <a:rPr lang="fr-FR" altLang="fr-FR" sz="1400" dirty="0" err="1"/>
              <a:t>Foreign</a:t>
            </a:r>
            <a:r>
              <a:rPr lang="fr-FR" altLang="fr-FR" sz="1400" dirty="0"/>
              <a:t> </a:t>
            </a:r>
            <a:r>
              <a:rPr lang="fr-FR" altLang="fr-FR" sz="1400" dirty="0" err="1"/>
              <a:t>reviewer’s</a:t>
            </a:r>
            <a:r>
              <a:rPr lang="fr-FR" altLang="fr-FR" sz="1400" dirty="0"/>
              <a:t> CV </a:t>
            </a:r>
            <a:r>
              <a:rPr lang="fr-FR" altLang="fr-FR" sz="1400" dirty="0" err="1"/>
              <a:t>is</a:t>
            </a:r>
            <a:r>
              <a:rPr lang="fr-FR" altLang="fr-FR" sz="1400" dirty="0"/>
              <a:t> </a:t>
            </a:r>
            <a:r>
              <a:rPr lang="fr-FR" altLang="fr-FR" sz="1400" dirty="0" err="1"/>
              <a:t>required</a:t>
            </a:r>
            <a:r>
              <a:rPr lang="fr-FR" altLang="fr-FR" sz="1400" dirty="0"/>
              <a:t>. </a:t>
            </a:r>
          </a:p>
        </p:txBody>
      </p:sp>
      <p:sp>
        <p:nvSpPr>
          <p:cNvPr id="9" name="ZoneTexte 8">
            <a:extLst>
              <a:ext uri="{FF2B5EF4-FFF2-40B4-BE49-F238E27FC236}">
                <a16:creationId xmlns:a16="http://schemas.microsoft.com/office/drawing/2014/main" id="{610FBEBC-784D-D746-8AF9-014AC08148D1}"/>
              </a:ext>
            </a:extLst>
          </p:cNvPr>
          <p:cNvSpPr txBox="1"/>
          <p:nvPr/>
        </p:nvSpPr>
        <p:spPr>
          <a:xfrm>
            <a:off x="2127250" y="2505510"/>
            <a:ext cx="6551612" cy="738664"/>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defRPr/>
            </a:pPr>
            <a:r>
              <a:rPr lang="fr-FR" altLang="fr-FR" sz="1400" dirty="0"/>
              <a:t>More </a:t>
            </a:r>
            <a:r>
              <a:rPr lang="fr-FR" altLang="fr-FR" sz="1400" dirty="0" err="1"/>
              <a:t>than</a:t>
            </a:r>
            <a:r>
              <a:rPr lang="fr-FR" altLang="fr-FR" sz="1400" dirty="0"/>
              <a:t> 50% of </a:t>
            </a:r>
            <a:r>
              <a:rPr lang="fr-FR" altLang="fr-FR" sz="1400" dirty="0" err="1"/>
              <a:t>members</a:t>
            </a:r>
            <a:r>
              <a:rPr lang="fr-FR" altLang="fr-FR" sz="1400" dirty="0"/>
              <a:t> are </a:t>
            </a:r>
            <a:r>
              <a:rPr lang="fr-FR" altLang="fr-FR" sz="1400" dirty="0" err="1"/>
              <a:t>outside</a:t>
            </a:r>
            <a:r>
              <a:rPr lang="fr-FR" altLang="fr-FR" sz="1400" dirty="0"/>
              <a:t> ENGSYS, IMT, ULille, </a:t>
            </a:r>
            <a:r>
              <a:rPr lang="fr-FR" altLang="fr-FR" sz="1400" dirty="0" err="1"/>
              <a:t>CLille</a:t>
            </a:r>
            <a:r>
              <a:rPr lang="fr-FR" altLang="fr-FR" sz="1400" dirty="0"/>
              <a:t> and UGE More </a:t>
            </a:r>
            <a:r>
              <a:rPr lang="fr-FR" altLang="fr-FR" sz="1400" dirty="0" err="1"/>
              <a:t>than</a:t>
            </a:r>
            <a:r>
              <a:rPr lang="fr-FR" altLang="fr-FR" sz="1400" dirty="0"/>
              <a:t> 50% of </a:t>
            </a:r>
            <a:r>
              <a:rPr lang="fr-FR" altLang="fr-FR" sz="1400" dirty="0" err="1"/>
              <a:t>members</a:t>
            </a:r>
            <a:r>
              <a:rPr lang="fr-FR" altLang="fr-FR" sz="1400" dirty="0"/>
              <a:t> are </a:t>
            </a:r>
            <a:r>
              <a:rPr lang="fr-FR" altLang="fr-FR" sz="1400" dirty="0" err="1"/>
              <a:t>outside</a:t>
            </a:r>
            <a:r>
              <a:rPr lang="fr-FR" altLang="fr-FR" sz="1400" dirty="0"/>
              <a:t> doctoral </a:t>
            </a:r>
            <a:r>
              <a:rPr lang="fr-FR" altLang="fr-FR" sz="1400" dirty="0" err="1"/>
              <a:t>project</a:t>
            </a:r>
            <a:r>
              <a:rPr lang="fr-FR" altLang="fr-FR" sz="1400" dirty="0"/>
              <a:t>. </a:t>
            </a:r>
          </a:p>
          <a:p>
            <a:pPr>
              <a:defRPr/>
            </a:pPr>
            <a:r>
              <a:rPr lang="fr-FR" altLang="fr-FR" sz="1400" dirty="0"/>
              <a:t>All </a:t>
            </a:r>
            <a:r>
              <a:rPr lang="fr-FR" altLang="fr-FR" sz="1400" dirty="0" err="1"/>
              <a:t>members</a:t>
            </a:r>
            <a:r>
              <a:rPr lang="fr-FR" altLang="fr-FR" sz="1400" dirty="0"/>
              <a:t> must </a:t>
            </a:r>
            <a:r>
              <a:rPr lang="fr-FR" altLang="fr-FR" sz="1400" dirty="0" err="1"/>
              <a:t>be</a:t>
            </a:r>
            <a:r>
              <a:rPr lang="fr-FR" altLang="fr-FR" sz="1400" dirty="0"/>
              <a:t> PhD. </a:t>
            </a:r>
          </a:p>
        </p:txBody>
      </p:sp>
      <p:sp>
        <p:nvSpPr>
          <p:cNvPr id="10" name="ZoneTexte 9">
            <a:extLst>
              <a:ext uri="{FF2B5EF4-FFF2-40B4-BE49-F238E27FC236}">
                <a16:creationId xmlns:a16="http://schemas.microsoft.com/office/drawing/2014/main" id="{A35B4B5A-6D78-4A4C-9DEF-FE72A010AC8C}"/>
              </a:ext>
            </a:extLst>
          </p:cNvPr>
          <p:cNvSpPr txBox="1"/>
          <p:nvPr/>
        </p:nvSpPr>
        <p:spPr>
          <a:xfrm>
            <a:off x="2127250" y="3420103"/>
            <a:ext cx="6551612" cy="306387"/>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defRPr/>
            </a:pPr>
            <a:r>
              <a:rPr lang="fr-FR" altLang="fr-FR" sz="1400" dirty="0"/>
              <a:t>More </a:t>
            </a:r>
            <a:r>
              <a:rPr lang="fr-FR" altLang="fr-FR" sz="1400" dirty="0" err="1"/>
              <a:t>than</a:t>
            </a:r>
            <a:r>
              <a:rPr lang="fr-FR" altLang="fr-FR" sz="1400" dirty="0"/>
              <a:t> 50% of Full Professor or </a:t>
            </a:r>
            <a:r>
              <a:rPr lang="fr-FR" altLang="fr-FR" sz="1400" dirty="0" err="1"/>
              <a:t>equivalent</a:t>
            </a:r>
            <a:r>
              <a:rPr lang="fr-FR" altLang="fr-FR" sz="1400" dirty="0"/>
              <a:t> (</a:t>
            </a:r>
            <a:r>
              <a:rPr lang="fr-FR" altLang="fr-FR" sz="1400" dirty="0" err="1"/>
              <a:t>Research</a:t>
            </a:r>
            <a:r>
              <a:rPr lang="fr-FR" altLang="fr-FR" sz="1400" dirty="0"/>
              <a:t> </a:t>
            </a:r>
            <a:r>
              <a:rPr lang="fr-FR" altLang="fr-FR" sz="1400" dirty="0" err="1"/>
              <a:t>Director</a:t>
            </a:r>
            <a:r>
              <a:rPr lang="fr-FR" altLang="fr-FR" sz="1400" dirty="0"/>
              <a:t> in France).</a:t>
            </a:r>
          </a:p>
        </p:txBody>
      </p:sp>
      <p:sp>
        <p:nvSpPr>
          <p:cNvPr id="11" name="ZoneTexte 10">
            <a:extLst>
              <a:ext uri="{FF2B5EF4-FFF2-40B4-BE49-F238E27FC236}">
                <a16:creationId xmlns:a16="http://schemas.microsoft.com/office/drawing/2014/main" id="{67E09FA9-73FE-7D46-A12E-F4ADFF67C36B}"/>
              </a:ext>
            </a:extLst>
          </p:cNvPr>
          <p:cNvSpPr txBox="1"/>
          <p:nvPr/>
        </p:nvSpPr>
        <p:spPr>
          <a:xfrm>
            <a:off x="2127250" y="4580368"/>
            <a:ext cx="6551612" cy="523220"/>
          </a:xfrm>
          <a:prstGeom prst="rect">
            <a:avLst/>
          </a:prstGeom>
          <a:solidFill>
            <a:schemeClr val="accent1">
              <a:lumMod val="40000"/>
              <a:lumOff val="60000"/>
            </a:schemeClr>
          </a:solidFill>
        </p:spPr>
        <p:txBody>
          <a:bodyPr>
            <a:spAutoFit/>
          </a:bodyPr>
          <a:lstStyle/>
          <a:p>
            <a:pPr>
              <a:defRPr/>
            </a:pPr>
            <a:r>
              <a:rPr lang="fr-FR" sz="1400" dirty="0">
                <a:latin typeface="Tahoma" panose="020B0604030504040204" pitchFamily="34" charset="0"/>
                <a:ea typeface="Tahoma" panose="020B0604030504040204" pitchFamily="34" charset="0"/>
                <a:cs typeface="Tahoma" panose="020B0604030504040204" pitchFamily="34" charset="0"/>
              </a:rPr>
              <a:t>At least 1 </a:t>
            </a:r>
            <a:r>
              <a:rPr lang="fr-FR" sz="1400" dirty="0" err="1">
                <a:latin typeface="Tahoma" panose="020B0604030504040204" pitchFamily="34" charset="0"/>
                <a:ea typeface="Tahoma" panose="020B0604030504040204" pitchFamily="34" charset="0"/>
                <a:cs typeface="Tahoma" panose="020B0604030504040204" pitchFamily="34" charset="0"/>
              </a:rPr>
              <a:t>member</a:t>
            </a:r>
            <a:r>
              <a:rPr lang="fr-FR" sz="1400" dirty="0">
                <a:latin typeface="Tahoma" panose="020B0604030504040204" pitchFamily="34" charset="0"/>
                <a:ea typeface="Tahoma" panose="020B0604030504040204" pitchFamily="34" charset="0"/>
                <a:cs typeface="Tahoma" panose="020B0604030504040204" pitchFamily="34" charset="0"/>
              </a:rPr>
              <a:t> of </a:t>
            </a:r>
            <a:r>
              <a:rPr lang="fr-FR" sz="1400" dirty="0" err="1">
                <a:latin typeface="Tahoma" panose="020B0604030504040204" pitchFamily="34" charset="0"/>
                <a:ea typeface="Tahoma" panose="020B0604030504040204" pitchFamily="34" charset="0"/>
                <a:cs typeface="Tahoma" panose="020B0604030504040204" pitchFamily="34" charset="0"/>
              </a:rPr>
              <a:t>each</a:t>
            </a:r>
            <a:r>
              <a:rPr lang="fr-FR" sz="1400" dirty="0">
                <a:latin typeface="Tahoma" panose="020B0604030504040204" pitchFamily="34" charset="0"/>
                <a:ea typeface="Tahoma" panose="020B0604030504040204" pitchFamily="34" charset="0"/>
                <a:cs typeface="Tahoma" panose="020B0604030504040204" pitchFamily="34" charset="0"/>
              </a:rPr>
              <a:t> </a:t>
            </a:r>
            <a:r>
              <a:rPr lang="fr-FR" sz="1400" dirty="0" err="1">
                <a:latin typeface="Tahoma" panose="020B0604030504040204" pitchFamily="34" charset="0"/>
                <a:ea typeface="Tahoma" panose="020B0604030504040204" pitchFamily="34" charset="0"/>
                <a:cs typeface="Tahoma" panose="020B0604030504040204" pitchFamily="34" charset="0"/>
              </a:rPr>
              <a:t>gender</a:t>
            </a:r>
            <a:r>
              <a:rPr lang="fr-FR" sz="1400" dirty="0">
                <a:latin typeface="Tahoma" panose="020B0604030504040204" pitchFamily="34" charset="0"/>
                <a:ea typeface="Tahoma" panose="020B0604030504040204" pitchFamily="34" charset="0"/>
                <a:cs typeface="Tahoma" panose="020B0604030504040204" pitchFamily="34" charset="0"/>
              </a:rPr>
              <a:t> for a </a:t>
            </a:r>
            <a:r>
              <a:rPr lang="fr-FR" sz="1400" dirty="0" err="1">
                <a:latin typeface="Tahoma" panose="020B0604030504040204" pitchFamily="34" charset="0"/>
                <a:ea typeface="Tahoma" panose="020B0604030504040204" pitchFamily="34" charset="0"/>
                <a:cs typeface="Tahoma" panose="020B0604030504040204" pitchFamily="34" charset="0"/>
              </a:rPr>
              <a:t>committee</a:t>
            </a:r>
            <a:r>
              <a:rPr lang="fr-FR" sz="1400" dirty="0">
                <a:latin typeface="Tahoma" panose="020B0604030504040204" pitchFamily="34" charset="0"/>
                <a:ea typeface="Tahoma" panose="020B0604030504040204" pitchFamily="34" charset="0"/>
                <a:cs typeface="Tahoma" panose="020B0604030504040204" pitchFamily="34" charset="0"/>
              </a:rPr>
              <a:t> </a:t>
            </a:r>
            <a:r>
              <a:rPr lang="fr-FR" sz="1400" dirty="0" err="1">
                <a:latin typeface="Tahoma" panose="020B0604030504040204" pitchFamily="34" charset="0"/>
                <a:ea typeface="Tahoma" panose="020B0604030504040204" pitchFamily="34" charset="0"/>
                <a:cs typeface="Tahoma" panose="020B0604030504040204" pitchFamily="34" charset="0"/>
              </a:rPr>
              <a:t>with</a:t>
            </a:r>
            <a:r>
              <a:rPr lang="fr-FR" sz="1400" dirty="0">
                <a:latin typeface="Tahoma" panose="020B0604030504040204" pitchFamily="34" charset="0"/>
                <a:ea typeface="Tahoma" panose="020B0604030504040204" pitchFamily="34" charset="0"/>
                <a:cs typeface="Tahoma" panose="020B0604030504040204" pitchFamily="34" charset="0"/>
              </a:rPr>
              <a:t> 4, 5 or 6 </a:t>
            </a:r>
            <a:r>
              <a:rPr lang="fr-FR" sz="1400" dirty="0" err="1">
                <a:latin typeface="Tahoma" panose="020B0604030504040204" pitchFamily="34" charset="0"/>
                <a:ea typeface="Tahoma" panose="020B0604030504040204" pitchFamily="34" charset="0"/>
                <a:cs typeface="Tahoma" panose="020B0604030504040204" pitchFamily="34" charset="0"/>
              </a:rPr>
              <a:t>members</a:t>
            </a:r>
            <a:r>
              <a:rPr lang="fr-FR" sz="1400" dirty="0">
                <a:latin typeface="Tahoma" panose="020B0604030504040204" pitchFamily="34" charset="0"/>
                <a:ea typeface="Tahoma" panose="020B0604030504040204" pitchFamily="34" charset="0"/>
                <a:cs typeface="Tahoma" panose="020B0604030504040204" pitchFamily="34" charset="0"/>
              </a:rPr>
              <a:t>.</a:t>
            </a:r>
          </a:p>
          <a:p>
            <a:pPr>
              <a:defRPr/>
            </a:pPr>
            <a:r>
              <a:rPr lang="fr-FR" sz="1400" dirty="0">
                <a:latin typeface="Tahoma" panose="020B0604030504040204" pitchFamily="34" charset="0"/>
                <a:ea typeface="Tahoma" panose="020B0604030504040204" pitchFamily="34" charset="0"/>
                <a:cs typeface="Tahoma" panose="020B0604030504040204" pitchFamily="34" charset="0"/>
              </a:rPr>
              <a:t>At least 2 </a:t>
            </a:r>
            <a:r>
              <a:rPr lang="fr-FR" sz="1400" dirty="0" err="1">
                <a:latin typeface="Tahoma" panose="020B0604030504040204" pitchFamily="34" charset="0"/>
                <a:ea typeface="Tahoma" panose="020B0604030504040204" pitchFamily="34" charset="0"/>
                <a:cs typeface="Tahoma" panose="020B0604030504040204" pitchFamily="34" charset="0"/>
              </a:rPr>
              <a:t>members</a:t>
            </a:r>
            <a:r>
              <a:rPr lang="fr-FR" sz="1400" dirty="0">
                <a:latin typeface="Tahoma" panose="020B0604030504040204" pitchFamily="34" charset="0"/>
                <a:ea typeface="Tahoma" panose="020B0604030504040204" pitchFamily="34" charset="0"/>
                <a:cs typeface="Tahoma" panose="020B0604030504040204" pitchFamily="34" charset="0"/>
              </a:rPr>
              <a:t> of </a:t>
            </a:r>
            <a:r>
              <a:rPr lang="fr-FR" sz="1400" dirty="0" err="1">
                <a:latin typeface="Tahoma" panose="020B0604030504040204" pitchFamily="34" charset="0"/>
                <a:ea typeface="Tahoma" panose="020B0604030504040204" pitchFamily="34" charset="0"/>
                <a:cs typeface="Tahoma" panose="020B0604030504040204" pitchFamily="34" charset="0"/>
              </a:rPr>
              <a:t>each</a:t>
            </a:r>
            <a:r>
              <a:rPr lang="fr-FR" sz="1400" dirty="0">
                <a:latin typeface="Tahoma" panose="020B0604030504040204" pitchFamily="34" charset="0"/>
                <a:ea typeface="Tahoma" panose="020B0604030504040204" pitchFamily="34" charset="0"/>
                <a:cs typeface="Tahoma" panose="020B0604030504040204" pitchFamily="34" charset="0"/>
              </a:rPr>
              <a:t> </a:t>
            </a:r>
            <a:r>
              <a:rPr lang="fr-FR" sz="1400" dirty="0" err="1">
                <a:latin typeface="Tahoma" panose="020B0604030504040204" pitchFamily="34" charset="0"/>
                <a:ea typeface="Tahoma" panose="020B0604030504040204" pitchFamily="34" charset="0"/>
                <a:cs typeface="Tahoma" panose="020B0604030504040204" pitchFamily="34" charset="0"/>
              </a:rPr>
              <a:t>gender</a:t>
            </a:r>
            <a:r>
              <a:rPr lang="fr-FR" sz="1400" dirty="0">
                <a:latin typeface="Tahoma" panose="020B0604030504040204" pitchFamily="34" charset="0"/>
                <a:ea typeface="Tahoma" panose="020B0604030504040204" pitchFamily="34" charset="0"/>
                <a:cs typeface="Tahoma" panose="020B0604030504040204" pitchFamily="34" charset="0"/>
              </a:rPr>
              <a:t> for a </a:t>
            </a:r>
            <a:r>
              <a:rPr lang="fr-FR" sz="1400" dirty="0" err="1">
                <a:latin typeface="Tahoma" panose="020B0604030504040204" pitchFamily="34" charset="0"/>
                <a:ea typeface="Tahoma" panose="020B0604030504040204" pitchFamily="34" charset="0"/>
                <a:cs typeface="Tahoma" panose="020B0604030504040204" pitchFamily="34" charset="0"/>
              </a:rPr>
              <a:t>committee</a:t>
            </a:r>
            <a:r>
              <a:rPr lang="fr-FR" sz="1400" dirty="0">
                <a:latin typeface="Tahoma" panose="020B0604030504040204" pitchFamily="34" charset="0"/>
                <a:ea typeface="Tahoma" panose="020B0604030504040204" pitchFamily="34" charset="0"/>
                <a:cs typeface="Tahoma" panose="020B0604030504040204" pitchFamily="34" charset="0"/>
              </a:rPr>
              <a:t> </a:t>
            </a:r>
            <a:r>
              <a:rPr lang="fr-FR" sz="1400" dirty="0" err="1">
                <a:latin typeface="Tahoma" panose="020B0604030504040204" pitchFamily="34" charset="0"/>
                <a:ea typeface="Tahoma" panose="020B0604030504040204" pitchFamily="34" charset="0"/>
                <a:cs typeface="Tahoma" panose="020B0604030504040204" pitchFamily="34" charset="0"/>
              </a:rPr>
              <a:t>with</a:t>
            </a:r>
            <a:r>
              <a:rPr lang="fr-FR" sz="1400" dirty="0">
                <a:latin typeface="Tahoma" panose="020B0604030504040204" pitchFamily="34" charset="0"/>
                <a:ea typeface="Tahoma" panose="020B0604030504040204" pitchFamily="34" charset="0"/>
                <a:cs typeface="Tahoma" panose="020B0604030504040204" pitchFamily="34" charset="0"/>
              </a:rPr>
              <a:t> 7 or 8 </a:t>
            </a:r>
            <a:r>
              <a:rPr lang="fr-FR" sz="1400" dirty="0" err="1">
                <a:latin typeface="Tahoma" panose="020B0604030504040204" pitchFamily="34" charset="0"/>
                <a:ea typeface="Tahoma" panose="020B0604030504040204" pitchFamily="34" charset="0"/>
                <a:cs typeface="Tahoma" panose="020B0604030504040204" pitchFamily="34" charset="0"/>
              </a:rPr>
              <a:t>members</a:t>
            </a:r>
            <a:r>
              <a:rPr lang="fr-FR" sz="1400" dirty="0">
                <a:latin typeface="Tahoma" panose="020B0604030504040204" pitchFamily="34" charset="0"/>
                <a:ea typeface="Tahoma" panose="020B0604030504040204" pitchFamily="34" charset="0"/>
                <a:cs typeface="Tahoma" panose="020B0604030504040204" pitchFamily="34" charset="0"/>
              </a:rPr>
              <a:t>.</a:t>
            </a:r>
          </a:p>
        </p:txBody>
      </p:sp>
      <p:sp>
        <p:nvSpPr>
          <p:cNvPr id="12" name="ZoneTexte 11">
            <a:extLst>
              <a:ext uri="{FF2B5EF4-FFF2-40B4-BE49-F238E27FC236}">
                <a16:creationId xmlns:a16="http://schemas.microsoft.com/office/drawing/2014/main" id="{86E1C40B-AE58-AA4D-BA0F-5013B3A51168}"/>
              </a:ext>
            </a:extLst>
          </p:cNvPr>
          <p:cNvSpPr txBox="1"/>
          <p:nvPr/>
        </p:nvSpPr>
        <p:spPr>
          <a:xfrm>
            <a:off x="2127250" y="5613849"/>
            <a:ext cx="6551612" cy="307777"/>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defRPr/>
            </a:pPr>
            <a:r>
              <a:rPr lang="en-GB" altLang="fr-FR" sz="1400" dirty="0"/>
              <a:t>All the members can participate via video-meeting (specific agreement).</a:t>
            </a:r>
          </a:p>
        </p:txBody>
      </p:sp>
      <p:sp>
        <p:nvSpPr>
          <p:cNvPr id="13" name="ZoneTexte 12">
            <a:extLst>
              <a:ext uri="{FF2B5EF4-FFF2-40B4-BE49-F238E27FC236}">
                <a16:creationId xmlns:a16="http://schemas.microsoft.com/office/drawing/2014/main" id="{74F79225-0475-C945-BD89-158A0423E7B5}"/>
              </a:ext>
            </a:extLst>
          </p:cNvPr>
          <p:cNvSpPr txBox="1"/>
          <p:nvPr/>
        </p:nvSpPr>
        <p:spPr>
          <a:xfrm>
            <a:off x="2127250" y="3913622"/>
            <a:ext cx="6551612" cy="522287"/>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defRPr/>
            </a:pPr>
            <a:r>
              <a:rPr lang="fr-FR" altLang="fr-FR" sz="1400" dirty="0" err="1"/>
              <a:t>Member</a:t>
            </a:r>
            <a:r>
              <a:rPr lang="fr-FR" altLang="fr-FR" sz="1400" dirty="0"/>
              <a:t> </a:t>
            </a:r>
            <a:r>
              <a:rPr lang="fr-FR" altLang="fr-FR" sz="1400" dirty="0" err="1"/>
              <a:t>categories</a:t>
            </a:r>
            <a:r>
              <a:rPr lang="fr-FR" altLang="fr-FR" sz="1400" dirty="0"/>
              <a:t>: 1 or 2 </a:t>
            </a:r>
            <a:r>
              <a:rPr lang="fr-FR" altLang="fr-FR" sz="1400" dirty="0" err="1"/>
              <a:t>supervisors</a:t>
            </a:r>
            <a:r>
              <a:rPr lang="fr-FR" altLang="fr-FR" sz="1400" dirty="0"/>
              <a:t> (</a:t>
            </a:r>
            <a:r>
              <a:rPr lang="fr-FR" altLang="fr-FR" sz="1400" dirty="0" err="1"/>
              <a:t>registered</a:t>
            </a:r>
            <a:r>
              <a:rPr lang="fr-FR" altLang="fr-FR" sz="1400" dirty="0"/>
              <a:t> at ADUM), 2 </a:t>
            </a:r>
            <a:r>
              <a:rPr lang="fr-FR" altLang="fr-FR" sz="1400" dirty="0" err="1"/>
              <a:t>reviewers</a:t>
            </a:r>
            <a:r>
              <a:rPr lang="fr-FR" altLang="fr-FR" sz="1400" dirty="0"/>
              <a:t> and </a:t>
            </a:r>
            <a:r>
              <a:rPr lang="fr-FR" altLang="fr-FR" sz="1400" dirty="0" err="1"/>
              <a:t>examiners</a:t>
            </a:r>
            <a:endParaRPr lang="fr-FR" altLang="fr-FR" sz="1400" dirty="0"/>
          </a:p>
        </p:txBody>
      </p:sp>
      <p:cxnSp>
        <p:nvCxnSpPr>
          <p:cNvPr id="14" name="Connecteur droit 13">
            <a:extLst>
              <a:ext uri="{FF2B5EF4-FFF2-40B4-BE49-F238E27FC236}">
                <a16:creationId xmlns:a16="http://schemas.microsoft.com/office/drawing/2014/main" id="{637E3A30-C7B8-B348-9F8E-BBFBBDA66F09}"/>
              </a:ext>
            </a:extLst>
          </p:cNvPr>
          <p:cNvCxnSpPr>
            <a:cxnSpLocks/>
            <a:stCxn id="5" idx="3"/>
          </p:cNvCxnSpPr>
          <p:nvPr/>
        </p:nvCxnSpPr>
        <p:spPr>
          <a:xfrm flipV="1">
            <a:off x="1550987" y="1538723"/>
            <a:ext cx="287338" cy="3175"/>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5" name="Connecteur droit 14">
            <a:extLst>
              <a:ext uri="{FF2B5EF4-FFF2-40B4-BE49-F238E27FC236}">
                <a16:creationId xmlns:a16="http://schemas.microsoft.com/office/drawing/2014/main" id="{973D89F5-0F8D-0343-8038-12D89A90F3AC}"/>
              </a:ext>
            </a:extLst>
          </p:cNvPr>
          <p:cNvCxnSpPr>
            <a:cxnSpLocks/>
          </p:cNvCxnSpPr>
          <p:nvPr/>
        </p:nvCxnSpPr>
        <p:spPr>
          <a:xfrm>
            <a:off x="1838327" y="1152959"/>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6" name="Connecteur droit 15">
            <a:extLst>
              <a:ext uri="{FF2B5EF4-FFF2-40B4-BE49-F238E27FC236}">
                <a16:creationId xmlns:a16="http://schemas.microsoft.com/office/drawing/2014/main" id="{47A1310C-916C-9A4F-A7F4-0CC12B74E0D0}"/>
              </a:ext>
            </a:extLst>
          </p:cNvPr>
          <p:cNvCxnSpPr>
            <a:cxnSpLocks/>
          </p:cNvCxnSpPr>
          <p:nvPr/>
        </p:nvCxnSpPr>
        <p:spPr>
          <a:xfrm>
            <a:off x="1838327" y="1737159"/>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7" name="Connecteur droit 16">
            <a:extLst>
              <a:ext uri="{FF2B5EF4-FFF2-40B4-BE49-F238E27FC236}">
                <a16:creationId xmlns:a16="http://schemas.microsoft.com/office/drawing/2014/main" id="{D9E5986B-1A5B-AB4D-AE8D-A223161BD3FB}"/>
              </a:ext>
            </a:extLst>
          </p:cNvPr>
          <p:cNvCxnSpPr>
            <a:cxnSpLocks/>
          </p:cNvCxnSpPr>
          <p:nvPr/>
        </p:nvCxnSpPr>
        <p:spPr>
          <a:xfrm>
            <a:off x="1838327" y="2778561"/>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8" name="Connecteur droit 17">
            <a:extLst>
              <a:ext uri="{FF2B5EF4-FFF2-40B4-BE49-F238E27FC236}">
                <a16:creationId xmlns:a16="http://schemas.microsoft.com/office/drawing/2014/main" id="{610050CA-85CC-B54A-92D8-B0FE45C82701}"/>
              </a:ext>
            </a:extLst>
          </p:cNvPr>
          <p:cNvCxnSpPr>
            <a:cxnSpLocks/>
          </p:cNvCxnSpPr>
          <p:nvPr/>
        </p:nvCxnSpPr>
        <p:spPr>
          <a:xfrm>
            <a:off x="1838325" y="1152959"/>
            <a:ext cx="0" cy="57150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9" name="Connecteur droit 18">
            <a:extLst>
              <a:ext uri="{FF2B5EF4-FFF2-40B4-BE49-F238E27FC236}">
                <a16:creationId xmlns:a16="http://schemas.microsoft.com/office/drawing/2014/main" id="{8673417F-3D68-6043-B4C7-17F6FBEA985F}"/>
              </a:ext>
            </a:extLst>
          </p:cNvPr>
          <p:cNvCxnSpPr>
            <a:cxnSpLocks/>
          </p:cNvCxnSpPr>
          <p:nvPr/>
        </p:nvCxnSpPr>
        <p:spPr>
          <a:xfrm>
            <a:off x="1838327" y="3529446"/>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20" name="Connecteur droit 19">
            <a:extLst>
              <a:ext uri="{FF2B5EF4-FFF2-40B4-BE49-F238E27FC236}">
                <a16:creationId xmlns:a16="http://schemas.microsoft.com/office/drawing/2014/main" id="{1E04385C-13F5-3545-BF10-7C65FE888610}"/>
              </a:ext>
            </a:extLst>
          </p:cNvPr>
          <p:cNvCxnSpPr>
            <a:cxnSpLocks/>
          </p:cNvCxnSpPr>
          <p:nvPr/>
        </p:nvCxnSpPr>
        <p:spPr>
          <a:xfrm>
            <a:off x="1838327" y="4181909"/>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21" name="Connecteur droit 20">
            <a:extLst>
              <a:ext uri="{FF2B5EF4-FFF2-40B4-BE49-F238E27FC236}">
                <a16:creationId xmlns:a16="http://schemas.microsoft.com/office/drawing/2014/main" id="{F0ED6B3F-BF10-334B-914F-B68200CA5D92}"/>
              </a:ext>
            </a:extLst>
          </p:cNvPr>
          <p:cNvCxnSpPr>
            <a:cxnSpLocks/>
          </p:cNvCxnSpPr>
          <p:nvPr/>
        </p:nvCxnSpPr>
        <p:spPr>
          <a:xfrm>
            <a:off x="1838327" y="4824846"/>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22" name="Connecteur droit 21">
            <a:extLst>
              <a:ext uri="{FF2B5EF4-FFF2-40B4-BE49-F238E27FC236}">
                <a16:creationId xmlns:a16="http://schemas.microsoft.com/office/drawing/2014/main" id="{0969042E-0E3C-2246-B1AD-CF82A226D193}"/>
              </a:ext>
            </a:extLst>
          </p:cNvPr>
          <p:cNvCxnSpPr>
            <a:cxnSpLocks/>
          </p:cNvCxnSpPr>
          <p:nvPr/>
        </p:nvCxnSpPr>
        <p:spPr>
          <a:xfrm>
            <a:off x="1838327" y="5802750"/>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23" name="Connecteur droit 22">
            <a:extLst>
              <a:ext uri="{FF2B5EF4-FFF2-40B4-BE49-F238E27FC236}">
                <a16:creationId xmlns:a16="http://schemas.microsoft.com/office/drawing/2014/main" id="{FA297F27-C42F-0D4E-A6A3-0C10BC7D5121}"/>
              </a:ext>
            </a:extLst>
          </p:cNvPr>
          <p:cNvCxnSpPr>
            <a:cxnSpLocks/>
          </p:cNvCxnSpPr>
          <p:nvPr/>
        </p:nvCxnSpPr>
        <p:spPr>
          <a:xfrm>
            <a:off x="1838325" y="2778563"/>
            <a:ext cx="0" cy="3024189"/>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24" name="Connecteur droit 23">
            <a:extLst>
              <a:ext uri="{FF2B5EF4-FFF2-40B4-BE49-F238E27FC236}">
                <a16:creationId xmlns:a16="http://schemas.microsoft.com/office/drawing/2014/main" id="{99BDC767-3D65-F540-9013-4878F6B8735E}"/>
              </a:ext>
            </a:extLst>
          </p:cNvPr>
          <p:cNvCxnSpPr>
            <a:cxnSpLocks/>
          </p:cNvCxnSpPr>
          <p:nvPr/>
        </p:nvCxnSpPr>
        <p:spPr>
          <a:xfrm>
            <a:off x="1550987" y="4181909"/>
            <a:ext cx="287338"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103908" y="111067"/>
            <a:ext cx="8962159" cy="461665"/>
          </a:xfrm>
          <a:prstGeom prst="rect">
            <a:avLst/>
          </a:prstGeom>
          <a:solidFill>
            <a:srgbClr val="0070C0"/>
          </a:solidFill>
        </p:spPr>
        <p:txBody>
          <a:bodyPr wrap="square">
            <a:spAutoFit/>
          </a:bodyPr>
          <a:lstStyle/>
          <a:p>
            <a:pPr algn="ctr"/>
            <a:r>
              <a:rPr lang="fr-FR" sz="2400" b="1" dirty="0">
                <a:solidFill>
                  <a:schemeClr val="bg1"/>
                </a:solidFill>
                <a:latin typeface="Arial" panose="020B0604020202020204" pitchFamily="34" charset="0"/>
                <a:cs typeface="Arial" panose="020B0604020202020204" pitchFamily="34" charset="0"/>
              </a:rPr>
              <a:t>Jury for full time of CIFRE PhD</a:t>
            </a:r>
          </a:p>
        </p:txBody>
      </p:sp>
    </p:spTree>
    <p:extLst>
      <p:ext uri="{BB962C8B-B14F-4D97-AF65-F5344CB8AC3E}">
        <p14:creationId xmlns:p14="http://schemas.microsoft.com/office/powerpoint/2010/main" val="273927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25299" y="137440"/>
            <a:ext cx="8854905" cy="461665"/>
          </a:xfrm>
          <a:prstGeom prst="rect">
            <a:avLst/>
          </a:prstGeom>
        </p:spPr>
        <p:txBody>
          <a:bodyPr wrap="square">
            <a:spAutoFit/>
          </a:bodyPr>
          <a:lstStyle/>
          <a:p>
            <a:pPr algn="ctr"/>
            <a:r>
              <a:rPr lang="fr-FR" sz="2400" b="1" dirty="0">
                <a:solidFill>
                  <a:srgbClr val="000000"/>
                </a:solidFill>
                <a:latin typeface="Arial" panose="020B0604020202020204" pitchFamily="34" charset="0"/>
                <a:cs typeface="Arial" panose="020B0604020202020204" pitchFamily="34" charset="0"/>
              </a:rPr>
              <a:t>Jury for </a:t>
            </a:r>
            <a:r>
              <a:rPr lang="fr-FR" sz="2400" b="1" dirty="0" err="1">
                <a:solidFill>
                  <a:srgbClr val="000000"/>
                </a:solidFill>
                <a:latin typeface="Arial" panose="020B0604020202020204" pitchFamily="34" charset="0"/>
                <a:cs typeface="Arial" panose="020B0604020202020204" pitchFamily="34" charset="0"/>
              </a:rPr>
              <a:t>co</a:t>
            </a:r>
            <a:r>
              <a:rPr lang="fr-FR" sz="2400" b="1" dirty="0">
                <a:solidFill>
                  <a:srgbClr val="000000"/>
                </a:solidFill>
                <a:latin typeface="Arial" panose="020B0604020202020204" pitchFamily="34" charset="0"/>
                <a:cs typeface="Arial" panose="020B0604020202020204" pitchFamily="34" charset="0"/>
              </a:rPr>
              <a:t>-agreement </a:t>
            </a:r>
            <a:r>
              <a:rPr lang="fr-FR" sz="2400" b="1" dirty="0" err="1">
                <a:solidFill>
                  <a:srgbClr val="000000"/>
                </a:solidFill>
                <a:latin typeface="Arial" panose="020B0604020202020204" pitchFamily="34" charset="0"/>
                <a:cs typeface="Arial" panose="020B0604020202020204" pitchFamily="34" charset="0"/>
              </a:rPr>
              <a:t>with</a:t>
            </a:r>
            <a:r>
              <a:rPr lang="fr-FR" sz="2400" b="1" dirty="0">
                <a:solidFill>
                  <a:srgbClr val="000000"/>
                </a:solidFill>
                <a:latin typeface="Arial" panose="020B0604020202020204" pitchFamily="34" charset="0"/>
                <a:cs typeface="Arial" panose="020B0604020202020204" pitchFamily="34" charset="0"/>
              </a:rPr>
              <a:t> </a:t>
            </a:r>
            <a:r>
              <a:rPr lang="fr-FR" sz="2400" b="1" dirty="0" err="1">
                <a:solidFill>
                  <a:srgbClr val="000000"/>
                </a:solidFill>
                <a:latin typeface="Arial" panose="020B0604020202020204" pitchFamily="34" charset="0"/>
                <a:cs typeface="Arial" panose="020B0604020202020204" pitchFamily="34" charset="0"/>
              </a:rPr>
              <a:t>foreign</a:t>
            </a:r>
            <a:r>
              <a:rPr lang="fr-FR" sz="2400" b="1" dirty="0">
                <a:solidFill>
                  <a:srgbClr val="000000"/>
                </a:solidFill>
                <a:latin typeface="Arial" panose="020B0604020202020204" pitchFamily="34" charset="0"/>
                <a:cs typeface="Arial" panose="020B0604020202020204" pitchFamily="34" charset="0"/>
              </a:rPr>
              <a:t> institution</a:t>
            </a:r>
          </a:p>
        </p:txBody>
      </p:sp>
      <p:sp>
        <p:nvSpPr>
          <p:cNvPr id="26" name="Espace réservé du numéro de diapositive 3">
            <a:extLst>
              <a:ext uri="{FF2B5EF4-FFF2-40B4-BE49-F238E27FC236}">
                <a16:creationId xmlns:a16="http://schemas.microsoft.com/office/drawing/2014/main" id="{4E651048-19ED-D742-B372-DA5381D9C6D6}"/>
              </a:ext>
            </a:extLst>
          </p:cNvPr>
          <p:cNvSpPr txBox="1">
            <a:spLocks noGrp="1"/>
          </p:cNvSpPr>
          <p:nvPr/>
        </p:nvSpPr>
        <p:spPr bwMode="auto">
          <a:xfrm>
            <a:off x="6196012" y="5413374"/>
            <a:ext cx="2133600" cy="365125"/>
          </a:xfrm>
          <a:prstGeom prst="rect">
            <a:avLst/>
          </a:prstGeom>
          <a:noFill/>
          <a:ln>
            <a:miter lim="800000"/>
            <a:headEnd/>
            <a:tailEnd/>
          </a:ln>
        </p:spPr>
        <p:txBody>
          <a:bodyPr anchor="ctr"/>
          <a:lstStyle/>
          <a:p>
            <a:pPr algn="r">
              <a:defRPr/>
            </a:pPr>
            <a:endParaRPr lang="fr-FR" sz="1200">
              <a:solidFill>
                <a:schemeClr val="tx1">
                  <a:tint val="75000"/>
                </a:schemeClr>
              </a:solidFill>
            </a:endParaRPr>
          </a:p>
        </p:txBody>
      </p:sp>
      <p:sp>
        <p:nvSpPr>
          <p:cNvPr id="27" name="ZoneTexte 6">
            <a:extLst>
              <a:ext uri="{FF2B5EF4-FFF2-40B4-BE49-F238E27FC236}">
                <a16:creationId xmlns:a16="http://schemas.microsoft.com/office/drawing/2014/main" id="{C93D409F-7DE3-0444-9F6B-8ACC9D8249D8}"/>
              </a:ext>
            </a:extLst>
          </p:cNvPr>
          <p:cNvSpPr txBox="1">
            <a:spLocks noChangeArrowheads="1"/>
          </p:cNvSpPr>
          <p:nvPr/>
        </p:nvSpPr>
        <p:spPr bwMode="auto">
          <a:xfrm>
            <a:off x="254002" y="1389062"/>
            <a:ext cx="1296987" cy="523875"/>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a:solidFill>
                  <a:schemeClr val="bg1"/>
                </a:solidFill>
              </a:rPr>
              <a:t>2 reviewers </a:t>
            </a:r>
          </a:p>
          <a:p>
            <a:pPr algn="ctr">
              <a:spcBef>
                <a:spcPct val="0"/>
              </a:spcBef>
              <a:buClrTx/>
              <a:buSzTx/>
              <a:buFontTx/>
              <a:buNone/>
            </a:pPr>
            <a:r>
              <a:rPr lang="fr-FR" altLang="fr-FR" sz="1400">
                <a:solidFill>
                  <a:schemeClr val="bg1"/>
                </a:solidFill>
              </a:rPr>
              <a:t>(minimum)</a:t>
            </a:r>
          </a:p>
        </p:txBody>
      </p:sp>
      <p:sp>
        <p:nvSpPr>
          <p:cNvPr id="28" name="ZoneTexte 7">
            <a:extLst>
              <a:ext uri="{FF2B5EF4-FFF2-40B4-BE49-F238E27FC236}">
                <a16:creationId xmlns:a16="http://schemas.microsoft.com/office/drawing/2014/main" id="{05DCFA28-CEE7-E441-B955-A10FA20F16DF}"/>
              </a:ext>
            </a:extLst>
          </p:cNvPr>
          <p:cNvSpPr txBox="1">
            <a:spLocks noChangeArrowheads="1"/>
          </p:cNvSpPr>
          <p:nvPr/>
        </p:nvSpPr>
        <p:spPr bwMode="auto">
          <a:xfrm>
            <a:off x="254002" y="3781422"/>
            <a:ext cx="1296987" cy="738188"/>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a:solidFill>
                  <a:schemeClr val="bg1"/>
                </a:solidFill>
              </a:rPr>
              <a:t>  From 4 to 8 committee members</a:t>
            </a:r>
          </a:p>
        </p:txBody>
      </p:sp>
      <p:sp>
        <p:nvSpPr>
          <p:cNvPr id="29" name="ZoneTexte 8">
            <a:extLst>
              <a:ext uri="{FF2B5EF4-FFF2-40B4-BE49-F238E27FC236}">
                <a16:creationId xmlns:a16="http://schemas.microsoft.com/office/drawing/2014/main" id="{CAA4FD31-7FE0-F149-AC51-BF3AA4BA497C}"/>
              </a:ext>
            </a:extLst>
          </p:cNvPr>
          <p:cNvSpPr txBox="1">
            <a:spLocks noChangeArrowheads="1"/>
          </p:cNvSpPr>
          <p:nvPr/>
        </p:nvSpPr>
        <p:spPr bwMode="auto">
          <a:xfrm>
            <a:off x="2127250" y="1746247"/>
            <a:ext cx="6551612" cy="738664"/>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dirty="0"/>
              <a:t>Must </a:t>
            </a:r>
            <a:r>
              <a:rPr lang="fr-FR" altLang="fr-FR" sz="1400" dirty="0" err="1"/>
              <a:t>be</a:t>
            </a:r>
            <a:r>
              <a:rPr lang="fr-FR" altLang="fr-FR" sz="1400" dirty="0"/>
              <a:t> </a:t>
            </a:r>
            <a:r>
              <a:rPr lang="fr-FR" altLang="fr-FR" sz="1400" dirty="0" err="1"/>
              <a:t>outside</a:t>
            </a:r>
            <a:r>
              <a:rPr lang="fr-FR" altLang="fr-FR" sz="1400" dirty="0"/>
              <a:t> ENGSYS, IMT, </a:t>
            </a:r>
            <a:r>
              <a:rPr lang="fr-FR" altLang="fr-FR" sz="1400" dirty="0" err="1"/>
              <a:t>Ulille</a:t>
            </a:r>
            <a:r>
              <a:rPr lang="fr-FR" altLang="fr-FR" sz="1400" dirty="0"/>
              <a:t>, Clille, UGE </a:t>
            </a:r>
            <a:r>
              <a:rPr lang="fr-FR" altLang="fr-FR" sz="1400" dirty="0">
                <a:solidFill>
                  <a:srgbClr val="FF0000"/>
                </a:solidFill>
              </a:rPr>
              <a:t>and the </a:t>
            </a:r>
            <a:r>
              <a:rPr lang="fr-FR" altLang="fr-FR" sz="1400" dirty="0" err="1">
                <a:solidFill>
                  <a:srgbClr val="FF0000"/>
                </a:solidFill>
              </a:rPr>
              <a:t>foreign</a:t>
            </a:r>
            <a:r>
              <a:rPr lang="fr-FR" altLang="fr-FR" sz="1400" dirty="0">
                <a:solidFill>
                  <a:srgbClr val="FF0000"/>
                </a:solidFill>
              </a:rPr>
              <a:t> institution</a:t>
            </a:r>
            <a:r>
              <a:rPr lang="fr-FR" altLang="fr-FR" sz="1400" dirty="0"/>
              <a:t>. Must </a:t>
            </a:r>
            <a:r>
              <a:rPr lang="fr-FR" altLang="fr-FR" sz="1400" dirty="0" err="1"/>
              <a:t>be</a:t>
            </a:r>
            <a:r>
              <a:rPr lang="fr-FR" altLang="fr-FR" sz="1400" dirty="0"/>
              <a:t> </a:t>
            </a:r>
            <a:r>
              <a:rPr lang="fr-FR" altLang="fr-FR" sz="1400" dirty="0" err="1"/>
              <a:t>outside</a:t>
            </a:r>
            <a:r>
              <a:rPr lang="fr-FR" altLang="fr-FR" sz="1400" dirty="0"/>
              <a:t> doctoral </a:t>
            </a:r>
            <a:r>
              <a:rPr lang="fr-FR" altLang="fr-FR" sz="1400" dirty="0" err="1"/>
              <a:t>project</a:t>
            </a:r>
            <a:r>
              <a:rPr lang="fr-FR" altLang="fr-FR" sz="1400" dirty="0"/>
              <a:t>. No </a:t>
            </a:r>
            <a:r>
              <a:rPr lang="fr-FR" altLang="fr-FR" sz="1400" dirty="0" err="1"/>
              <a:t>work</a:t>
            </a:r>
            <a:r>
              <a:rPr lang="fr-FR" altLang="fr-FR" sz="1400" dirty="0"/>
              <a:t> and </a:t>
            </a:r>
            <a:r>
              <a:rPr lang="fr-FR" altLang="fr-FR" sz="1400" dirty="0" err="1"/>
              <a:t>paper</a:t>
            </a:r>
            <a:r>
              <a:rPr lang="fr-FR" altLang="fr-FR" sz="1400" dirty="0"/>
              <a:t> </a:t>
            </a:r>
            <a:r>
              <a:rPr lang="fr-FR" altLang="fr-FR" sz="1400" dirty="0" err="1"/>
              <a:t>with</a:t>
            </a:r>
            <a:r>
              <a:rPr lang="fr-FR" altLang="fr-FR" sz="1400" dirty="0"/>
              <a:t> </a:t>
            </a:r>
            <a:r>
              <a:rPr lang="fr-FR" altLang="fr-FR" sz="1400" dirty="0" err="1"/>
              <a:t>supervisors</a:t>
            </a:r>
            <a:r>
              <a:rPr lang="fr-FR" altLang="fr-FR" sz="1400" dirty="0"/>
              <a:t> and PhD </a:t>
            </a:r>
            <a:r>
              <a:rPr lang="fr-FR" altLang="fr-FR" sz="1400" dirty="0" err="1"/>
              <a:t>student</a:t>
            </a:r>
            <a:r>
              <a:rPr lang="fr-FR" altLang="fr-FR" sz="1400" dirty="0"/>
              <a:t> </a:t>
            </a:r>
            <a:r>
              <a:rPr lang="fr-FR" altLang="fr-FR" sz="1400" dirty="0" err="1"/>
              <a:t>during</a:t>
            </a:r>
            <a:r>
              <a:rPr lang="fr-FR" altLang="fr-FR" sz="1400" dirty="0"/>
              <a:t> PhD duration.</a:t>
            </a:r>
          </a:p>
        </p:txBody>
      </p:sp>
      <p:sp>
        <p:nvSpPr>
          <p:cNvPr id="30" name="ZoneTexte 9">
            <a:extLst>
              <a:ext uri="{FF2B5EF4-FFF2-40B4-BE49-F238E27FC236}">
                <a16:creationId xmlns:a16="http://schemas.microsoft.com/office/drawing/2014/main" id="{21195C05-8D5A-BC4B-B032-B4A8559648B3}"/>
              </a:ext>
            </a:extLst>
          </p:cNvPr>
          <p:cNvSpPr txBox="1">
            <a:spLocks noChangeArrowheads="1"/>
          </p:cNvSpPr>
          <p:nvPr/>
        </p:nvSpPr>
        <p:spPr bwMode="auto">
          <a:xfrm>
            <a:off x="2127250" y="1098547"/>
            <a:ext cx="6551612" cy="5222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fr-FR" altLang="fr-FR" sz="1400"/>
              <a:t>Must be accreditated (HDR). A full professor or french research director is accreditated. Foreign reviewer’s CV is required. </a:t>
            </a:r>
          </a:p>
        </p:txBody>
      </p:sp>
      <p:sp>
        <p:nvSpPr>
          <p:cNvPr id="31" name="ZoneTexte 30">
            <a:extLst>
              <a:ext uri="{FF2B5EF4-FFF2-40B4-BE49-F238E27FC236}">
                <a16:creationId xmlns:a16="http://schemas.microsoft.com/office/drawing/2014/main" id="{610FBEBC-784D-D746-8AF9-014AC08148D1}"/>
              </a:ext>
            </a:extLst>
          </p:cNvPr>
          <p:cNvSpPr txBox="1"/>
          <p:nvPr/>
        </p:nvSpPr>
        <p:spPr>
          <a:xfrm>
            <a:off x="2127250" y="2614611"/>
            <a:ext cx="6551612" cy="523220"/>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defRPr/>
            </a:pPr>
            <a:r>
              <a:rPr lang="fr-FR" altLang="fr-FR" sz="1400" dirty="0"/>
              <a:t>More </a:t>
            </a:r>
            <a:r>
              <a:rPr lang="fr-FR" altLang="fr-FR" sz="1400" dirty="0" err="1"/>
              <a:t>than</a:t>
            </a:r>
            <a:r>
              <a:rPr lang="fr-FR" altLang="fr-FR" sz="1400" dirty="0"/>
              <a:t> 50% of </a:t>
            </a:r>
            <a:r>
              <a:rPr lang="fr-FR" altLang="fr-FR" sz="1400" dirty="0" err="1"/>
              <a:t>members</a:t>
            </a:r>
            <a:r>
              <a:rPr lang="fr-FR" altLang="fr-FR" sz="1400" dirty="0"/>
              <a:t> are </a:t>
            </a:r>
            <a:r>
              <a:rPr lang="fr-FR" altLang="fr-FR" sz="1400" dirty="0" err="1"/>
              <a:t>outside</a:t>
            </a:r>
            <a:r>
              <a:rPr lang="fr-FR" altLang="fr-FR" sz="1400" dirty="0"/>
              <a:t> ENGSYS, IMT, </a:t>
            </a:r>
            <a:r>
              <a:rPr lang="fr-FR" altLang="fr-FR" sz="1400" dirty="0" err="1"/>
              <a:t>ULille</a:t>
            </a:r>
            <a:r>
              <a:rPr lang="fr-FR" altLang="fr-FR" sz="1400" dirty="0"/>
              <a:t>, </a:t>
            </a:r>
            <a:r>
              <a:rPr lang="fr-FR" altLang="fr-FR" sz="1400" dirty="0" err="1"/>
              <a:t>CLille</a:t>
            </a:r>
            <a:r>
              <a:rPr lang="fr-FR" altLang="fr-FR" sz="1400" dirty="0"/>
              <a:t>, UG Eiffel </a:t>
            </a:r>
            <a:r>
              <a:rPr lang="fr-FR" altLang="fr-FR" sz="1400" dirty="0">
                <a:solidFill>
                  <a:srgbClr val="FF0000"/>
                </a:solidFill>
              </a:rPr>
              <a:t>and the </a:t>
            </a:r>
            <a:r>
              <a:rPr lang="fr-FR" altLang="fr-FR" sz="1400" dirty="0" err="1">
                <a:solidFill>
                  <a:srgbClr val="FF0000"/>
                </a:solidFill>
              </a:rPr>
              <a:t>foreign</a:t>
            </a:r>
            <a:r>
              <a:rPr lang="fr-FR" altLang="fr-FR" sz="1400" dirty="0">
                <a:solidFill>
                  <a:srgbClr val="FF0000"/>
                </a:solidFill>
              </a:rPr>
              <a:t> institution</a:t>
            </a:r>
            <a:r>
              <a:rPr lang="fr-FR" altLang="fr-FR" sz="1400" dirty="0"/>
              <a:t>. All </a:t>
            </a:r>
            <a:r>
              <a:rPr lang="fr-FR" altLang="fr-FR" sz="1400" dirty="0" err="1"/>
              <a:t>members</a:t>
            </a:r>
            <a:r>
              <a:rPr lang="fr-FR" altLang="fr-FR" sz="1400" dirty="0"/>
              <a:t> must </a:t>
            </a:r>
            <a:r>
              <a:rPr lang="fr-FR" altLang="fr-FR" sz="1400" dirty="0" err="1"/>
              <a:t>be</a:t>
            </a:r>
            <a:r>
              <a:rPr lang="fr-FR" altLang="fr-FR" sz="1400" dirty="0"/>
              <a:t> PhD. </a:t>
            </a:r>
          </a:p>
        </p:txBody>
      </p:sp>
      <p:sp>
        <p:nvSpPr>
          <p:cNvPr id="32" name="ZoneTexte 31">
            <a:extLst>
              <a:ext uri="{FF2B5EF4-FFF2-40B4-BE49-F238E27FC236}">
                <a16:creationId xmlns:a16="http://schemas.microsoft.com/office/drawing/2014/main" id="{A35B4B5A-6D78-4A4C-9DEF-FE72A010AC8C}"/>
              </a:ext>
            </a:extLst>
          </p:cNvPr>
          <p:cNvSpPr txBox="1"/>
          <p:nvPr/>
        </p:nvSpPr>
        <p:spPr>
          <a:xfrm>
            <a:off x="2127250" y="3446463"/>
            <a:ext cx="6551612" cy="306387"/>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defRPr/>
            </a:pPr>
            <a:r>
              <a:rPr lang="fr-FR" altLang="fr-FR" sz="1400"/>
              <a:t>More </a:t>
            </a:r>
            <a:r>
              <a:rPr lang="fr-FR" altLang="fr-FR" sz="1400" err="1"/>
              <a:t>than</a:t>
            </a:r>
            <a:r>
              <a:rPr lang="fr-FR" altLang="fr-FR" sz="1400"/>
              <a:t> 50% of Full Professor or </a:t>
            </a:r>
            <a:r>
              <a:rPr lang="fr-FR" altLang="fr-FR" sz="1400" err="1"/>
              <a:t>equivalent</a:t>
            </a:r>
            <a:r>
              <a:rPr lang="fr-FR" altLang="fr-FR" sz="1400"/>
              <a:t> (</a:t>
            </a:r>
            <a:r>
              <a:rPr lang="fr-FR" altLang="fr-FR" sz="1400" err="1"/>
              <a:t>Research</a:t>
            </a:r>
            <a:r>
              <a:rPr lang="fr-FR" altLang="fr-FR" sz="1400"/>
              <a:t> </a:t>
            </a:r>
            <a:r>
              <a:rPr lang="fr-FR" altLang="fr-FR" sz="1400" err="1"/>
              <a:t>Director</a:t>
            </a:r>
            <a:r>
              <a:rPr lang="fr-FR" altLang="fr-FR" sz="1400"/>
              <a:t> in France).</a:t>
            </a:r>
          </a:p>
        </p:txBody>
      </p:sp>
      <p:sp>
        <p:nvSpPr>
          <p:cNvPr id="33" name="ZoneTexte 32">
            <a:extLst>
              <a:ext uri="{FF2B5EF4-FFF2-40B4-BE49-F238E27FC236}">
                <a16:creationId xmlns:a16="http://schemas.microsoft.com/office/drawing/2014/main" id="{67E09FA9-73FE-7D46-A12E-F4ADFF67C36B}"/>
              </a:ext>
            </a:extLst>
          </p:cNvPr>
          <p:cNvSpPr txBox="1"/>
          <p:nvPr/>
        </p:nvSpPr>
        <p:spPr>
          <a:xfrm>
            <a:off x="2127250" y="4689469"/>
            <a:ext cx="6551612" cy="523220"/>
          </a:xfrm>
          <a:prstGeom prst="rect">
            <a:avLst/>
          </a:prstGeom>
          <a:solidFill>
            <a:schemeClr val="accent1">
              <a:lumMod val="40000"/>
              <a:lumOff val="60000"/>
            </a:schemeClr>
          </a:solidFill>
        </p:spPr>
        <p:txBody>
          <a:bodyPr>
            <a:spAutoFit/>
          </a:bodyPr>
          <a:lstStyle/>
          <a:p>
            <a:pPr algn="ctr">
              <a:defRPr/>
            </a:pPr>
            <a:r>
              <a:rPr lang="fr-FR" sz="1400">
                <a:latin typeface="Tahoma" panose="020B0604030504040204" pitchFamily="34" charset="0"/>
                <a:ea typeface="Tahoma" panose="020B0604030504040204" pitchFamily="34" charset="0"/>
                <a:cs typeface="Tahoma" panose="020B0604030504040204" pitchFamily="34" charset="0"/>
              </a:rPr>
              <a:t>At least 1 </a:t>
            </a:r>
            <a:r>
              <a:rPr lang="fr-FR" sz="1400" err="1">
                <a:latin typeface="Tahoma" panose="020B0604030504040204" pitchFamily="34" charset="0"/>
                <a:ea typeface="Tahoma" panose="020B0604030504040204" pitchFamily="34" charset="0"/>
                <a:cs typeface="Tahoma" panose="020B0604030504040204" pitchFamily="34" charset="0"/>
              </a:rPr>
              <a:t>member</a:t>
            </a:r>
            <a:r>
              <a:rPr lang="fr-FR" sz="1400">
                <a:latin typeface="Tahoma" panose="020B0604030504040204" pitchFamily="34" charset="0"/>
                <a:ea typeface="Tahoma" panose="020B0604030504040204" pitchFamily="34" charset="0"/>
                <a:cs typeface="Tahoma" panose="020B0604030504040204" pitchFamily="34" charset="0"/>
              </a:rPr>
              <a:t> of </a:t>
            </a:r>
            <a:r>
              <a:rPr lang="fr-FR" sz="1400" err="1">
                <a:latin typeface="Tahoma" panose="020B0604030504040204" pitchFamily="34" charset="0"/>
                <a:ea typeface="Tahoma" panose="020B0604030504040204" pitchFamily="34" charset="0"/>
                <a:cs typeface="Tahoma" panose="020B0604030504040204" pitchFamily="34" charset="0"/>
              </a:rPr>
              <a:t>each</a:t>
            </a:r>
            <a:r>
              <a:rPr lang="fr-FR" sz="1400">
                <a:latin typeface="Tahoma" panose="020B0604030504040204" pitchFamily="34" charset="0"/>
                <a:ea typeface="Tahoma" panose="020B0604030504040204" pitchFamily="34" charset="0"/>
                <a:cs typeface="Tahoma" panose="020B0604030504040204" pitchFamily="34" charset="0"/>
              </a:rPr>
              <a:t> </a:t>
            </a:r>
            <a:r>
              <a:rPr lang="fr-FR" sz="1400" err="1">
                <a:latin typeface="Tahoma" panose="020B0604030504040204" pitchFamily="34" charset="0"/>
                <a:ea typeface="Tahoma" panose="020B0604030504040204" pitchFamily="34" charset="0"/>
                <a:cs typeface="Tahoma" panose="020B0604030504040204" pitchFamily="34" charset="0"/>
              </a:rPr>
              <a:t>gender</a:t>
            </a:r>
            <a:r>
              <a:rPr lang="fr-FR" sz="1400">
                <a:latin typeface="Tahoma" panose="020B0604030504040204" pitchFamily="34" charset="0"/>
                <a:ea typeface="Tahoma" panose="020B0604030504040204" pitchFamily="34" charset="0"/>
                <a:cs typeface="Tahoma" panose="020B0604030504040204" pitchFamily="34" charset="0"/>
              </a:rPr>
              <a:t> for a </a:t>
            </a:r>
            <a:r>
              <a:rPr lang="fr-FR" sz="1400" err="1">
                <a:latin typeface="Tahoma" panose="020B0604030504040204" pitchFamily="34" charset="0"/>
                <a:ea typeface="Tahoma" panose="020B0604030504040204" pitchFamily="34" charset="0"/>
                <a:cs typeface="Tahoma" panose="020B0604030504040204" pitchFamily="34" charset="0"/>
              </a:rPr>
              <a:t>committee</a:t>
            </a:r>
            <a:r>
              <a:rPr lang="fr-FR" sz="1400">
                <a:latin typeface="Tahoma" panose="020B0604030504040204" pitchFamily="34" charset="0"/>
                <a:ea typeface="Tahoma" panose="020B0604030504040204" pitchFamily="34" charset="0"/>
                <a:cs typeface="Tahoma" panose="020B0604030504040204" pitchFamily="34" charset="0"/>
              </a:rPr>
              <a:t> </a:t>
            </a:r>
            <a:r>
              <a:rPr lang="fr-FR" sz="1400" err="1">
                <a:latin typeface="Tahoma" panose="020B0604030504040204" pitchFamily="34" charset="0"/>
                <a:ea typeface="Tahoma" panose="020B0604030504040204" pitchFamily="34" charset="0"/>
                <a:cs typeface="Tahoma" panose="020B0604030504040204" pitchFamily="34" charset="0"/>
              </a:rPr>
              <a:t>with</a:t>
            </a:r>
            <a:r>
              <a:rPr lang="fr-FR" sz="1400">
                <a:latin typeface="Tahoma" panose="020B0604030504040204" pitchFamily="34" charset="0"/>
                <a:ea typeface="Tahoma" panose="020B0604030504040204" pitchFamily="34" charset="0"/>
                <a:cs typeface="Tahoma" panose="020B0604030504040204" pitchFamily="34" charset="0"/>
              </a:rPr>
              <a:t> 4, 5 or 6 </a:t>
            </a:r>
            <a:r>
              <a:rPr lang="fr-FR" sz="1400" err="1">
                <a:latin typeface="Tahoma" panose="020B0604030504040204" pitchFamily="34" charset="0"/>
                <a:ea typeface="Tahoma" panose="020B0604030504040204" pitchFamily="34" charset="0"/>
                <a:cs typeface="Tahoma" panose="020B0604030504040204" pitchFamily="34" charset="0"/>
              </a:rPr>
              <a:t>members</a:t>
            </a:r>
            <a:r>
              <a:rPr lang="fr-FR" sz="1400">
                <a:latin typeface="Tahoma" panose="020B0604030504040204" pitchFamily="34" charset="0"/>
                <a:ea typeface="Tahoma" panose="020B0604030504040204" pitchFamily="34" charset="0"/>
                <a:cs typeface="Tahoma" panose="020B0604030504040204" pitchFamily="34" charset="0"/>
              </a:rPr>
              <a:t>.</a:t>
            </a:r>
          </a:p>
          <a:p>
            <a:pPr algn="ctr">
              <a:defRPr/>
            </a:pPr>
            <a:r>
              <a:rPr lang="fr-FR" sz="1400">
                <a:latin typeface="Tahoma" panose="020B0604030504040204" pitchFamily="34" charset="0"/>
                <a:ea typeface="Tahoma" panose="020B0604030504040204" pitchFamily="34" charset="0"/>
                <a:cs typeface="Tahoma" panose="020B0604030504040204" pitchFamily="34" charset="0"/>
              </a:rPr>
              <a:t>At least 2 </a:t>
            </a:r>
            <a:r>
              <a:rPr lang="fr-FR" sz="1400" err="1">
                <a:latin typeface="Tahoma" panose="020B0604030504040204" pitchFamily="34" charset="0"/>
                <a:ea typeface="Tahoma" panose="020B0604030504040204" pitchFamily="34" charset="0"/>
                <a:cs typeface="Tahoma" panose="020B0604030504040204" pitchFamily="34" charset="0"/>
              </a:rPr>
              <a:t>members</a:t>
            </a:r>
            <a:r>
              <a:rPr lang="fr-FR" sz="1400">
                <a:latin typeface="Tahoma" panose="020B0604030504040204" pitchFamily="34" charset="0"/>
                <a:ea typeface="Tahoma" panose="020B0604030504040204" pitchFamily="34" charset="0"/>
                <a:cs typeface="Tahoma" panose="020B0604030504040204" pitchFamily="34" charset="0"/>
              </a:rPr>
              <a:t> of </a:t>
            </a:r>
            <a:r>
              <a:rPr lang="fr-FR" sz="1400" err="1">
                <a:latin typeface="Tahoma" panose="020B0604030504040204" pitchFamily="34" charset="0"/>
                <a:ea typeface="Tahoma" panose="020B0604030504040204" pitchFamily="34" charset="0"/>
                <a:cs typeface="Tahoma" panose="020B0604030504040204" pitchFamily="34" charset="0"/>
              </a:rPr>
              <a:t>each</a:t>
            </a:r>
            <a:r>
              <a:rPr lang="fr-FR" sz="1400">
                <a:latin typeface="Tahoma" panose="020B0604030504040204" pitchFamily="34" charset="0"/>
                <a:ea typeface="Tahoma" panose="020B0604030504040204" pitchFamily="34" charset="0"/>
                <a:cs typeface="Tahoma" panose="020B0604030504040204" pitchFamily="34" charset="0"/>
              </a:rPr>
              <a:t> </a:t>
            </a:r>
            <a:r>
              <a:rPr lang="fr-FR" sz="1400" err="1">
                <a:latin typeface="Tahoma" panose="020B0604030504040204" pitchFamily="34" charset="0"/>
                <a:ea typeface="Tahoma" panose="020B0604030504040204" pitchFamily="34" charset="0"/>
                <a:cs typeface="Tahoma" panose="020B0604030504040204" pitchFamily="34" charset="0"/>
              </a:rPr>
              <a:t>gender</a:t>
            </a:r>
            <a:r>
              <a:rPr lang="fr-FR" sz="1400">
                <a:latin typeface="Tahoma" panose="020B0604030504040204" pitchFamily="34" charset="0"/>
                <a:ea typeface="Tahoma" panose="020B0604030504040204" pitchFamily="34" charset="0"/>
                <a:cs typeface="Tahoma" panose="020B0604030504040204" pitchFamily="34" charset="0"/>
              </a:rPr>
              <a:t> for a </a:t>
            </a:r>
            <a:r>
              <a:rPr lang="fr-FR" sz="1400" err="1">
                <a:latin typeface="Tahoma" panose="020B0604030504040204" pitchFamily="34" charset="0"/>
                <a:ea typeface="Tahoma" panose="020B0604030504040204" pitchFamily="34" charset="0"/>
                <a:cs typeface="Tahoma" panose="020B0604030504040204" pitchFamily="34" charset="0"/>
              </a:rPr>
              <a:t>committee</a:t>
            </a:r>
            <a:r>
              <a:rPr lang="fr-FR" sz="1400">
                <a:latin typeface="Tahoma" panose="020B0604030504040204" pitchFamily="34" charset="0"/>
                <a:ea typeface="Tahoma" panose="020B0604030504040204" pitchFamily="34" charset="0"/>
                <a:cs typeface="Tahoma" panose="020B0604030504040204" pitchFamily="34" charset="0"/>
              </a:rPr>
              <a:t> </a:t>
            </a:r>
            <a:r>
              <a:rPr lang="fr-FR" sz="1400" err="1">
                <a:latin typeface="Tahoma" panose="020B0604030504040204" pitchFamily="34" charset="0"/>
                <a:ea typeface="Tahoma" panose="020B0604030504040204" pitchFamily="34" charset="0"/>
                <a:cs typeface="Tahoma" panose="020B0604030504040204" pitchFamily="34" charset="0"/>
              </a:rPr>
              <a:t>with</a:t>
            </a:r>
            <a:r>
              <a:rPr lang="fr-FR" sz="1400">
                <a:latin typeface="Tahoma" panose="020B0604030504040204" pitchFamily="34" charset="0"/>
                <a:ea typeface="Tahoma" panose="020B0604030504040204" pitchFamily="34" charset="0"/>
                <a:cs typeface="Tahoma" panose="020B0604030504040204" pitchFamily="34" charset="0"/>
              </a:rPr>
              <a:t> 7 or 8 </a:t>
            </a:r>
            <a:r>
              <a:rPr lang="fr-FR" sz="1400" err="1">
                <a:latin typeface="Tahoma" panose="020B0604030504040204" pitchFamily="34" charset="0"/>
                <a:ea typeface="Tahoma" panose="020B0604030504040204" pitchFamily="34" charset="0"/>
                <a:cs typeface="Tahoma" panose="020B0604030504040204" pitchFamily="34" charset="0"/>
              </a:rPr>
              <a:t>members</a:t>
            </a:r>
            <a:r>
              <a:rPr lang="fr-FR" sz="1400">
                <a:latin typeface="Tahoma" panose="020B0604030504040204" pitchFamily="34" charset="0"/>
                <a:ea typeface="Tahoma" panose="020B0604030504040204" pitchFamily="34" charset="0"/>
                <a:cs typeface="Tahoma" panose="020B0604030504040204" pitchFamily="34" charset="0"/>
              </a:rPr>
              <a:t>.</a:t>
            </a:r>
          </a:p>
        </p:txBody>
      </p:sp>
      <p:sp>
        <p:nvSpPr>
          <p:cNvPr id="34" name="ZoneTexte 33">
            <a:extLst>
              <a:ext uri="{FF2B5EF4-FFF2-40B4-BE49-F238E27FC236}">
                <a16:creationId xmlns:a16="http://schemas.microsoft.com/office/drawing/2014/main" id="{74F79225-0475-C945-BD89-158A0423E7B5}"/>
              </a:ext>
            </a:extLst>
          </p:cNvPr>
          <p:cNvSpPr txBox="1"/>
          <p:nvPr/>
        </p:nvSpPr>
        <p:spPr>
          <a:xfrm>
            <a:off x="2127250" y="4022723"/>
            <a:ext cx="6551612" cy="522287"/>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defRPr/>
            </a:pPr>
            <a:r>
              <a:rPr lang="fr-FR" altLang="fr-FR" sz="1400" dirty="0" err="1"/>
              <a:t>Member</a:t>
            </a:r>
            <a:r>
              <a:rPr lang="fr-FR" altLang="fr-FR" sz="1400" dirty="0"/>
              <a:t> </a:t>
            </a:r>
            <a:r>
              <a:rPr lang="fr-FR" altLang="fr-FR" sz="1400" dirty="0" err="1"/>
              <a:t>categories</a:t>
            </a:r>
            <a:r>
              <a:rPr lang="fr-FR" altLang="fr-FR" sz="1400" dirty="0"/>
              <a:t>: 1 or 2 </a:t>
            </a:r>
            <a:r>
              <a:rPr lang="fr-FR" altLang="fr-FR" sz="1400" dirty="0" err="1"/>
              <a:t>supervisors</a:t>
            </a:r>
            <a:r>
              <a:rPr lang="fr-FR" altLang="fr-FR" sz="1400" dirty="0"/>
              <a:t> (</a:t>
            </a:r>
            <a:r>
              <a:rPr lang="fr-FR" altLang="fr-FR" sz="1400" dirty="0" err="1"/>
              <a:t>registered</a:t>
            </a:r>
            <a:r>
              <a:rPr lang="fr-FR" altLang="fr-FR" sz="1400" dirty="0"/>
              <a:t> at ADUM), 2 </a:t>
            </a:r>
            <a:r>
              <a:rPr lang="fr-FR" altLang="fr-FR" sz="1400" dirty="0" err="1"/>
              <a:t>reviewers</a:t>
            </a:r>
            <a:r>
              <a:rPr lang="fr-FR" altLang="fr-FR" sz="1400" dirty="0"/>
              <a:t> and </a:t>
            </a:r>
            <a:r>
              <a:rPr lang="fr-FR" altLang="fr-FR" sz="1400" dirty="0" err="1"/>
              <a:t>examiners</a:t>
            </a:r>
            <a:endParaRPr lang="fr-FR" altLang="fr-FR" sz="1400" dirty="0"/>
          </a:p>
        </p:txBody>
      </p:sp>
      <p:cxnSp>
        <p:nvCxnSpPr>
          <p:cNvPr id="35" name="Connecteur droit 34">
            <a:extLst>
              <a:ext uri="{FF2B5EF4-FFF2-40B4-BE49-F238E27FC236}">
                <a16:creationId xmlns:a16="http://schemas.microsoft.com/office/drawing/2014/main" id="{637E3A30-C7B8-B348-9F8E-BBFBBDA66F09}"/>
              </a:ext>
            </a:extLst>
          </p:cNvPr>
          <p:cNvCxnSpPr>
            <a:cxnSpLocks/>
            <a:stCxn id="27" idx="3"/>
          </p:cNvCxnSpPr>
          <p:nvPr/>
        </p:nvCxnSpPr>
        <p:spPr>
          <a:xfrm flipV="1">
            <a:off x="1550987" y="1647824"/>
            <a:ext cx="287338" cy="3175"/>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6" name="Connecteur droit 35">
            <a:extLst>
              <a:ext uri="{FF2B5EF4-FFF2-40B4-BE49-F238E27FC236}">
                <a16:creationId xmlns:a16="http://schemas.microsoft.com/office/drawing/2014/main" id="{973D89F5-0F8D-0343-8038-12D89A90F3AC}"/>
              </a:ext>
            </a:extLst>
          </p:cNvPr>
          <p:cNvCxnSpPr>
            <a:cxnSpLocks/>
          </p:cNvCxnSpPr>
          <p:nvPr/>
        </p:nvCxnSpPr>
        <p:spPr>
          <a:xfrm>
            <a:off x="1838327" y="1262060"/>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7" name="Connecteur droit 36">
            <a:extLst>
              <a:ext uri="{FF2B5EF4-FFF2-40B4-BE49-F238E27FC236}">
                <a16:creationId xmlns:a16="http://schemas.microsoft.com/office/drawing/2014/main" id="{47A1310C-916C-9A4F-A7F4-0CC12B74E0D0}"/>
              </a:ext>
            </a:extLst>
          </p:cNvPr>
          <p:cNvCxnSpPr>
            <a:cxnSpLocks/>
          </p:cNvCxnSpPr>
          <p:nvPr/>
        </p:nvCxnSpPr>
        <p:spPr>
          <a:xfrm>
            <a:off x="1838327" y="1846260"/>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8" name="Connecteur droit 37">
            <a:extLst>
              <a:ext uri="{FF2B5EF4-FFF2-40B4-BE49-F238E27FC236}">
                <a16:creationId xmlns:a16="http://schemas.microsoft.com/office/drawing/2014/main" id="{D9E5986B-1A5B-AB4D-AE8D-A223161BD3FB}"/>
              </a:ext>
            </a:extLst>
          </p:cNvPr>
          <p:cNvCxnSpPr>
            <a:cxnSpLocks/>
          </p:cNvCxnSpPr>
          <p:nvPr/>
        </p:nvCxnSpPr>
        <p:spPr>
          <a:xfrm>
            <a:off x="1838327" y="2887662"/>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9" name="Connecteur droit 38">
            <a:extLst>
              <a:ext uri="{FF2B5EF4-FFF2-40B4-BE49-F238E27FC236}">
                <a16:creationId xmlns:a16="http://schemas.microsoft.com/office/drawing/2014/main" id="{610050CA-85CC-B54A-92D8-B0FE45C82701}"/>
              </a:ext>
            </a:extLst>
          </p:cNvPr>
          <p:cNvCxnSpPr>
            <a:cxnSpLocks/>
          </p:cNvCxnSpPr>
          <p:nvPr/>
        </p:nvCxnSpPr>
        <p:spPr>
          <a:xfrm>
            <a:off x="1838325" y="1262060"/>
            <a:ext cx="0" cy="57150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0" name="Connecteur droit 39">
            <a:extLst>
              <a:ext uri="{FF2B5EF4-FFF2-40B4-BE49-F238E27FC236}">
                <a16:creationId xmlns:a16="http://schemas.microsoft.com/office/drawing/2014/main" id="{8673417F-3D68-6043-B4C7-17F6FBEA985F}"/>
              </a:ext>
            </a:extLst>
          </p:cNvPr>
          <p:cNvCxnSpPr>
            <a:cxnSpLocks/>
          </p:cNvCxnSpPr>
          <p:nvPr/>
        </p:nvCxnSpPr>
        <p:spPr>
          <a:xfrm>
            <a:off x="1838327" y="3638547"/>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1" name="Connecteur droit 40">
            <a:extLst>
              <a:ext uri="{FF2B5EF4-FFF2-40B4-BE49-F238E27FC236}">
                <a16:creationId xmlns:a16="http://schemas.microsoft.com/office/drawing/2014/main" id="{1E04385C-13F5-3545-BF10-7C65FE888610}"/>
              </a:ext>
            </a:extLst>
          </p:cNvPr>
          <p:cNvCxnSpPr>
            <a:cxnSpLocks/>
          </p:cNvCxnSpPr>
          <p:nvPr/>
        </p:nvCxnSpPr>
        <p:spPr>
          <a:xfrm>
            <a:off x="1838327" y="4291010"/>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2" name="Connecteur droit 41">
            <a:extLst>
              <a:ext uri="{FF2B5EF4-FFF2-40B4-BE49-F238E27FC236}">
                <a16:creationId xmlns:a16="http://schemas.microsoft.com/office/drawing/2014/main" id="{F0ED6B3F-BF10-334B-914F-B68200CA5D92}"/>
              </a:ext>
            </a:extLst>
          </p:cNvPr>
          <p:cNvCxnSpPr>
            <a:cxnSpLocks/>
          </p:cNvCxnSpPr>
          <p:nvPr/>
        </p:nvCxnSpPr>
        <p:spPr>
          <a:xfrm>
            <a:off x="1838327" y="4933947"/>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3" name="Connecteur droit 42">
            <a:extLst>
              <a:ext uri="{FF2B5EF4-FFF2-40B4-BE49-F238E27FC236}">
                <a16:creationId xmlns:a16="http://schemas.microsoft.com/office/drawing/2014/main" id="{0969042E-0E3C-2246-B1AD-CF82A226D193}"/>
              </a:ext>
            </a:extLst>
          </p:cNvPr>
          <p:cNvCxnSpPr>
            <a:cxnSpLocks/>
          </p:cNvCxnSpPr>
          <p:nvPr/>
        </p:nvCxnSpPr>
        <p:spPr>
          <a:xfrm>
            <a:off x="1838327" y="5911851"/>
            <a:ext cx="288925"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4" name="Connecteur droit 43">
            <a:extLst>
              <a:ext uri="{FF2B5EF4-FFF2-40B4-BE49-F238E27FC236}">
                <a16:creationId xmlns:a16="http://schemas.microsoft.com/office/drawing/2014/main" id="{FA297F27-C42F-0D4E-A6A3-0C10BC7D5121}"/>
              </a:ext>
            </a:extLst>
          </p:cNvPr>
          <p:cNvCxnSpPr>
            <a:cxnSpLocks/>
          </p:cNvCxnSpPr>
          <p:nvPr/>
        </p:nvCxnSpPr>
        <p:spPr>
          <a:xfrm>
            <a:off x="1838325" y="2887664"/>
            <a:ext cx="0" cy="3024189"/>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45" name="Connecteur droit 44">
            <a:extLst>
              <a:ext uri="{FF2B5EF4-FFF2-40B4-BE49-F238E27FC236}">
                <a16:creationId xmlns:a16="http://schemas.microsoft.com/office/drawing/2014/main" id="{99BDC767-3D65-F540-9013-4878F6B8735E}"/>
              </a:ext>
            </a:extLst>
          </p:cNvPr>
          <p:cNvCxnSpPr>
            <a:cxnSpLocks/>
          </p:cNvCxnSpPr>
          <p:nvPr/>
        </p:nvCxnSpPr>
        <p:spPr>
          <a:xfrm>
            <a:off x="1550987" y="4291010"/>
            <a:ext cx="287338"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46" name="ZoneTexte 45">
            <a:extLst>
              <a:ext uri="{FF2B5EF4-FFF2-40B4-BE49-F238E27FC236}">
                <a16:creationId xmlns:a16="http://schemas.microsoft.com/office/drawing/2014/main" id="{7143C091-33E0-2943-8F02-050500DBD241}"/>
              </a:ext>
            </a:extLst>
          </p:cNvPr>
          <p:cNvSpPr txBox="1"/>
          <p:nvPr/>
        </p:nvSpPr>
        <p:spPr>
          <a:xfrm>
            <a:off x="2127250" y="5765812"/>
            <a:ext cx="6551612" cy="307777"/>
          </a:xfrm>
          <a:prstGeom prst="rect">
            <a:avLst/>
          </a:prstGeom>
          <a:solidFill>
            <a:schemeClr val="accent1">
              <a:lumMod val="40000"/>
              <a:lumOff val="60000"/>
            </a:schemeClr>
          </a:solidFill>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algn="ctr">
              <a:defRPr/>
            </a:pPr>
            <a:r>
              <a:rPr lang="en-GB" altLang="fr-FR" sz="1400" dirty="0"/>
              <a:t>All the members can participate via video-meeting (specific agreement).</a:t>
            </a:r>
          </a:p>
        </p:txBody>
      </p:sp>
    </p:spTree>
    <p:extLst>
      <p:ext uri="{BB962C8B-B14F-4D97-AF65-F5344CB8AC3E}">
        <p14:creationId xmlns:p14="http://schemas.microsoft.com/office/powerpoint/2010/main" val="1788867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6495" y="1129890"/>
            <a:ext cx="5964621" cy="369332"/>
          </a:xfrm>
          <a:prstGeom prst="rect">
            <a:avLst/>
          </a:prstGeom>
        </p:spPr>
        <p:txBody>
          <a:bodyPr wrap="square">
            <a:spAutoFit/>
          </a:bodyPr>
          <a:lstStyle/>
          <a:p>
            <a:r>
              <a:rPr lang="fr-FR" i="1" dirty="0">
                <a:solidFill>
                  <a:srgbClr val="0070C0"/>
                </a:solidFill>
              </a:rPr>
              <a:t>https://edengsys.univ-lille.fr/pendant-le-doctorat/soutenance</a:t>
            </a:r>
          </a:p>
        </p:txBody>
      </p:sp>
      <p:pic>
        <p:nvPicPr>
          <p:cNvPr id="3" name="Image 2"/>
          <p:cNvPicPr>
            <a:picLocks noChangeAspect="1"/>
          </p:cNvPicPr>
          <p:nvPr/>
        </p:nvPicPr>
        <p:blipFill>
          <a:blip r:embed="rId2"/>
          <a:stretch>
            <a:fillRect/>
          </a:stretch>
        </p:blipFill>
        <p:spPr>
          <a:xfrm>
            <a:off x="661706" y="2424144"/>
            <a:ext cx="7582393" cy="2900691"/>
          </a:xfrm>
          <a:prstGeom prst="rect">
            <a:avLst/>
          </a:prstGeom>
        </p:spPr>
      </p:pic>
      <p:sp>
        <p:nvSpPr>
          <p:cNvPr id="5" name="Rectangle 4"/>
          <p:cNvSpPr/>
          <p:nvPr/>
        </p:nvSpPr>
        <p:spPr>
          <a:xfrm>
            <a:off x="2741537" y="1820951"/>
            <a:ext cx="3325334" cy="369332"/>
          </a:xfrm>
          <a:prstGeom prst="rect">
            <a:avLst/>
          </a:prstGeom>
        </p:spPr>
        <p:txBody>
          <a:bodyPr wrap="none">
            <a:spAutoFit/>
          </a:bodyPr>
          <a:lstStyle/>
          <a:p>
            <a:r>
              <a:rPr lang="fr-FR" b="1" i="1" dirty="0" err="1"/>
              <a:t>Each</a:t>
            </a:r>
            <a:r>
              <a:rPr lang="fr-FR" b="1" i="1" dirty="0"/>
              <a:t> institution has </a:t>
            </a:r>
            <a:r>
              <a:rPr lang="fr-FR" b="1" i="1" dirty="0" err="1"/>
              <a:t>its</a:t>
            </a:r>
            <a:r>
              <a:rPr lang="fr-FR" b="1" i="1" dirty="0"/>
              <a:t> </a:t>
            </a:r>
            <a:r>
              <a:rPr lang="fr-FR" b="1" i="1" dirty="0" err="1"/>
              <a:t>own</a:t>
            </a:r>
            <a:r>
              <a:rPr lang="fr-FR" b="1" i="1" dirty="0"/>
              <a:t> </a:t>
            </a:r>
            <a:r>
              <a:rPr lang="fr-FR" b="1" i="1" dirty="0" err="1"/>
              <a:t>rules</a:t>
            </a:r>
            <a:endParaRPr lang="fr-FR" b="1" i="1" dirty="0"/>
          </a:p>
        </p:txBody>
      </p:sp>
      <p:sp>
        <p:nvSpPr>
          <p:cNvPr id="6" name="Rectangle 5"/>
          <p:cNvSpPr/>
          <p:nvPr/>
        </p:nvSpPr>
        <p:spPr>
          <a:xfrm>
            <a:off x="1707930" y="5558696"/>
            <a:ext cx="5454869" cy="400110"/>
          </a:xfrm>
          <a:prstGeom prst="rect">
            <a:avLst/>
          </a:prstGeom>
        </p:spPr>
        <p:txBody>
          <a:bodyPr wrap="square">
            <a:spAutoFit/>
          </a:bodyPr>
          <a:lstStyle/>
          <a:p>
            <a:r>
              <a:rPr lang="fr-FR" sz="2000" b="1" i="1" dirty="0">
                <a:solidFill>
                  <a:srgbClr val="FF0000"/>
                </a:solidFill>
              </a:rPr>
              <a:t>You must </a:t>
            </a:r>
            <a:r>
              <a:rPr lang="fr-FR" sz="2000" b="1" i="1" dirty="0" err="1">
                <a:solidFill>
                  <a:srgbClr val="FF0000"/>
                </a:solidFill>
              </a:rPr>
              <a:t>be</a:t>
            </a:r>
            <a:r>
              <a:rPr lang="fr-FR" sz="2000" b="1" i="1" dirty="0">
                <a:solidFill>
                  <a:srgbClr val="FF0000"/>
                </a:solidFill>
              </a:rPr>
              <a:t> </a:t>
            </a:r>
            <a:r>
              <a:rPr lang="fr-FR" sz="2000" b="1" i="1" dirty="0" err="1">
                <a:solidFill>
                  <a:srgbClr val="FF0000"/>
                </a:solidFill>
              </a:rPr>
              <a:t>registered</a:t>
            </a:r>
            <a:r>
              <a:rPr lang="fr-FR" sz="2000" b="1" i="1" dirty="0">
                <a:solidFill>
                  <a:srgbClr val="FF0000"/>
                </a:solidFill>
              </a:rPr>
              <a:t> to </a:t>
            </a:r>
            <a:r>
              <a:rPr lang="fr-FR" sz="2000" b="1" i="1" dirty="0" err="1">
                <a:solidFill>
                  <a:srgbClr val="FF0000"/>
                </a:solidFill>
              </a:rPr>
              <a:t>submit</a:t>
            </a:r>
            <a:r>
              <a:rPr lang="fr-FR" sz="2000" b="1" i="1" dirty="0">
                <a:solidFill>
                  <a:srgbClr val="FF0000"/>
                </a:solidFill>
              </a:rPr>
              <a:t> a jury in ADUM</a:t>
            </a:r>
          </a:p>
        </p:txBody>
      </p:sp>
      <p:sp>
        <p:nvSpPr>
          <p:cNvPr id="7" name="Rectangle 6"/>
          <p:cNvSpPr/>
          <p:nvPr/>
        </p:nvSpPr>
        <p:spPr>
          <a:xfrm>
            <a:off x="103908" y="111067"/>
            <a:ext cx="8962159" cy="430887"/>
          </a:xfrm>
          <a:prstGeom prst="rect">
            <a:avLst/>
          </a:prstGeom>
          <a:solidFill>
            <a:srgbClr val="0070C0"/>
          </a:solidFill>
        </p:spPr>
        <p:txBody>
          <a:bodyPr wrap="square">
            <a:spAutoFit/>
          </a:bodyPr>
          <a:lstStyle/>
          <a:p>
            <a:pPr algn="ctr"/>
            <a:r>
              <a:rPr lang="fr-FR" sz="2200" b="1" dirty="0" err="1">
                <a:solidFill>
                  <a:schemeClr val="bg1"/>
                </a:solidFill>
                <a:latin typeface="Arial" panose="020B0604020202020204" pitchFamily="34" charset="0"/>
                <a:cs typeface="Arial" panose="020B0604020202020204" pitchFamily="34" charset="0"/>
              </a:rPr>
              <a:t>Thesis</a:t>
            </a:r>
            <a:r>
              <a:rPr lang="fr-FR" sz="2200" b="1" dirty="0">
                <a:solidFill>
                  <a:schemeClr val="bg1"/>
                </a:solidFill>
                <a:latin typeface="Arial" panose="020B0604020202020204" pitchFamily="34" charset="0"/>
                <a:cs typeface="Arial" panose="020B0604020202020204" pitchFamily="34" charset="0"/>
              </a:rPr>
              <a:t> </a:t>
            </a:r>
            <a:r>
              <a:rPr lang="fr-FR" sz="2200" b="1" dirty="0" err="1">
                <a:solidFill>
                  <a:schemeClr val="bg1"/>
                </a:solidFill>
                <a:latin typeface="Arial" panose="020B0604020202020204" pitchFamily="34" charset="0"/>
                <a:cs typeface="Arial" panose="020B0604020202020204" pitchFamily="34" charset="0"/>
              </a:rPr>
              <a:t>defence</a:t>
            </a:r>
            <a:r>
              <a:rPr lang="fr-FR" sz="2200" b="1" dirty="0">
                <a:solidFill>
                  <a:schemeClr val="bg1"/>
                </a:solidFill>
                <a:latin typeface="Arial" panose="020B0604020202020204" pitchFamily="34" charset="0"/>
                <a:cs typeface="Arial" panose="020B0604020202020204" pitchFamily="34" charset="0"/>
              </a:rPr>
              <a:t>: </a:t>
            </a:r>
            <a:r>
              <a:rPr lang="fr-FR" sz="2200" b="1" dirty="0" err="1">
                <a:solidFill>
                  <a:schemeClr val="bg1"/>
                </a:solidFill>
                <a:latin typeface="Arial" panose="020B0604020202020204" pitchFamily="34" charset="0"/>
                <a:cs typeface="Arial" panose="020B0604020202020204" pitchFamily="34" charset="0"/>
              </a:rPr>
              <a:t>additional</a:t>
            </a:r>
            <a:r>
              <a:rPr lang="fr-FR" sz="2200" b="1" dirty="0">
                <a:solidFill>
                  <a:schemeClr val="bg1"/>
                </a:solidFill>
                <a:latin typeface="Arial" panose="020B0604020202020204" pitchFamily="34" charset="0"/>
                <a:cs typeface="Arial" panose="020B0604020202020204" pitchFamily="34" charset="0"/>
              </a:rPr>
              <a:t> and </a:t>
            </a:r>
            <a:r>
              <a:rPr lang="fr-FR" sz="2200" b="1" dirty="0" err="1">
                <a:solidFill>
                  <a:schemeClr val="bg1"/>
                </a:solidFill>
                <a:latin typeface="Arial" panose="020B0604020202020204" pitchFamily="34" charset="0"/>
                <a:cs typeface="Arial" panose="020B0604020202020204" pitchFamily="34" charset="0"/>
              </a:rPr>
              <a:t>specific</a:t>
            </a:r>
            <a:r>
              <a:rPr lang="fr-FR" sz="2200" b="1" dirty="0">
                <a:solidFill>
                  <a:schemeClr val="bg1"/>
                </a:solidFill>
                <a:latin typeface="Arial" panose="020B0604020202020204" pitchFamily="34" charset="0"/>
                <a:cs typeface="Arial" panose="020B0604020202020204" pitchFamily="34" charset="0"/>
              </a:rPr>
              <a:t> information on </a:t>
            </a:r>
            <a:r>
              <a:rPr lang="fr-FR" sz="2200" b="1" dirty="0" err="1">
                <a:solidFill>
                  <a:schemeClr val="bg1"/>
                </a:solidFill>
                <a:latin typeface="Arial" panose="020B0604020202020204" pitchFamily="34" charset="0"/>
                <a:cs typeface="Arial" panose="020B0604020202020204" pitchFamily="34" charset="0"/>
              </a:rPr>
              <a:t>website</a:t>
            </a:r>
            <a:endParaRPr lang="fr-FR" sz="2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395961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5643</TotalTime>
  <Words>2327</Words>
  <Application>Microsoft Office PowerPoint</Application>
  <PresentationFormat>Affichage à l'écran (4:3)</PresentationFormat>
  <Paragraphs>362</Paragraphs>
  <Slides>26</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MS PGothic</vt:lpstr>
      <vt:lpstr>MS PGothic</vt:lpstr>
      <vt:lpstr>Arial</vt:lpstr>
      <vt:lpstr>Calibri</vt:lpstr>
      <vt:lpstr>Calibri Light</vt:lpstr>
      <vt:lpstr>Tahoma</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Preparation for further career development</vt:lpstr>
      <vt:lpstr>The challenges of tomorrow</vt:lpstr>
      <vt:lpstr>Skills after a successful PhD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IEMN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henri.happy</dc:creator>
  <cp:lastModifiedBy>Céline Saade</cp:lastModifiedBy>
  <cp:revision>107</cp:revision>
  <dcterms:created xsi:type="dcterms:W3CDTF">2021-12-06T13:56:47Z</dcterms:created>
  <dcterms:modified xsi:type="dcterms:W3CDTF">2024-01-12T11:04:35Z</dcterms:modified>
</cp:coreProperties>
</file>